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228600" y="0"/>
            <a:ext cx="3429000" cy="2590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50000" r="1830" b="46667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51765" r="1830" b="47250"/>
          <a:stretch>
            <a:fillRect/>
          </a:stretch>
        </p:blipFill>
        <p:spPr bwMode="auto">
          <a:xfrm>
            <a:off x="0" y="1100138"/>
            <a:ext cx="152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3991" r="53452" b="85223"/>
          <a:stretch>
            <a:fillRect/>
          </a:stretch>
        </p:blipFill>
        <p:spPr bwMode="auto">
          <a:xfrm>
            <a:off x="0" y="576263"/>
            <a:ext cx="152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165100"/>
            <a:ext cx="14398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1600200"/>
            <a:ext cx="1447800" cy="5105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4414"/>
      </p:ext>
    </p:extLst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8925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1600200"/>
            <a:ext cx="67818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4D24E-74FD-4B28-B6DD-38DD47B978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09908"/>
      </p:ext>
    </p:extLst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4A632-A1D3-4CB6-B0FF-64CCDA603D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05846"/>
      </p:ext>
    </p:extLst>
  </p:cSld>
  <p:clrMapOvr>
    <a:masterClrMapping/>
  </p:clrMapOvr>
  <p:transition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228600" y="0"/>
            <a:ext cx="3429000" cy="2590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138"/>
            <a:ext cx="152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3"/>
            <a:ext cx="152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14398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1600200"/>
            <a:ext cx="1447800" cy="5105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0306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8925"/>
            <a:ext cx="6705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6781800" cy="5105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1600200"/>
            <a:ext cx="2057400" cy="5105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39563"/>
      </p:ext>
    </p:extLst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84FF6-F4E9-48E1-862D-FA43A16873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74998"/>
      </p:ext>
    </p:extLst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8925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1BE0E-A81E-4D5F-A3AB-0CF2A86CB0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62901"/>
      </p:ext>
    </p:extLst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8CEDA-E996-4533-BADB-F886039C7C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49403"/>
      </p:ext>
    </p:extLst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8925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F7B00-1709-4E30-9D1C-5F9F0F8F83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79113"/>
      </p:ext>
    </p:extLst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E388F-94A6-45DE-9C8C-82F0ACEE47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62935"/>
      </p:ext>
    </p:extLst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6A1C4-A652-43A7-944E-46FF30B591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8293"/>
      </p:ext>
    </p:extLst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CAA00-A4CB-4443-B42A-8A30C6A1D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6812"/>
      </p:ext>
    </p:extLst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5780825-6CE6-43B4-9940-67A2DC093EF6}" type="slidenum">
              <a:rPr lang="en-US" alt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50000" r="1830" b="46667"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51765" r="1830" b="47250"/>
          <a:stretch>
            <a:fillRect/>
          </a:stretch>
        </p:blipFill>
        <p:spPr bwMode="auto">
          <a:xfrm>
            <a:off x="0" y="1100138"/>
            <a:ext cx="21256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13991" r="53452" b="85223"/>
          <a:stretch>
            <a:fillRect/>
          </a:stretch>
        </p:blipFill>
        <p:spPr bwMode="auto">
          <a:xfrm>
            <a:off x="0" y="576263"/>
            <a:ext cx="21256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2117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4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3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2" descr="T:\GIS_Databases\Images\Historic\OAHP\Geo Domes\Thursto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3410"/>
          <a:stretch>
            <a:fillRect/>
          </a:stretch>
        </p:blipFill>
        <p:spPr bwMode="auto">
          <a:xfrm>
            <a:off x="1573213" y="2235200"/>
            <a:ext cx="5516562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573213" y="485775"/>
            <a:ext cx="5257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GEODESIC DOME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2100" name="Rectangle 3"/>
          <p:cNvSpPr>
            <a:spLocks noChangeArrowheads="1"/>
          </p:cNvSpPr>
          <p:nvPr/>
        </p:nvSpPr>
        <p:spPr bwMode="auto">
          <a:xfrm>
            <a:off x="1587500" y="1071563"/>
            <a:ext cx="2628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FFFFFF"/>
                </a:solidFill>
                <a:latin typeface="Arial" charset="0"/>
                <a:cs typeface="Arial" charset="0"/>
              </a:rPr>
              <a:t>1960-Present</a:t>
            </a:r>
          </a:p>
        </p:txBody>
      </p:sp>
      <p:sp>
        <p:nvSpPr>
          <p:cNvPr id="132101" name="Text Box 12"/>
          <p:cNvSpPr txBox="1">
            <a:spLocks noChangeArrowheads="1"/>
          </p:cNvSpPr>
          <p:nvPr/>
        </p:nvSpPr>
        <p:spPr bwMode="auto">
          <a:xfrm>
            <a:off x="762000" y="1536700"/>
            <a:ext cx="2971800" cy="5238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Space frame roof comprised of triangular-shaped panels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32102" name="Straight Arrow Connector 17"/>
          <p:cNvCxnSpPr>
            <a:cxnSpLocks noChangeShapeType="1"/>
            <a:stCxn id="132101" idx="2"/>
          </p:cNvCxnSpPr>
          <p:nvPr/>
        </p:nvCxnSpPr>
        <p:spPr bwMode="auto">
          <a:xfrm>
            <a:off x="2247900" y="2060575"/>
            <a:ext cx="1333500" cy="13684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03" name="Text Box 12"/>
          <p:cNvSpPr txBox="1">
            <a:spLocks noChangeArrowheads="1"/>
          </p:cNvSpPr>
          <p:nvPr/>
        </p:nvSpPr>
        <p:spPr bwMode="auto">
          <a:xfrm>
            <a:off x="7239000" y="5029200"/>
            <a:ext cx="1744663" cy="11699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Asphalt or cedar shingles, metal, plastic, and fiberglass cover plywood panels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32104" name="Straight Arrow Connector 17"/>
          <p:cNvCxnSpPr>
            <a:cxnSpLocks noChangeShapeType="1"/>
            <a:stCxn id="132103" idx="1"/>
          </p:cNvCxnSpPr>
          <p:nvPr/>
        </p:nvCxnSpPr>
        <p:spPr bwMode="auto">
          <a:xfrm flipH="1" flipV="1">
            <a:off x="5448300" y="4265613"/>
            <a:ext cx="1790700" cy="13477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05" name="Text Box 12"/>
          <p:cNvSpPr txBox="1">
            <a:spLocks noChangeArrowheads="1"/>
          </p:cNvSpPr>
          <p:nvPr/>
        </p:nvSpPr>
        <p:spPr bwMode="auto">
          <a:xfrm>
            <a:off x="4340225" y="1547813"/>
            <a:ext cx="3508375" cy="30797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Copulas often found at peak of roof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32106" name="Straight Arrow Connector 17"/>
          <p:cNvCxnSpPr>
            <a:cxnSpLocks noChangeShapeType="1"/>
            <a:stCxn id="132105" idx="2"/>
          </p:cNvCxnSpPr>
          <p:nvPr/>
        </p:nvCxnSpPr>
        <p:spPr bwMode="auto">
          <a:xfrm flipH="1">
            <a:off x="4572000" y="1855788"/>
            <a:ext cx="1522413" cy="889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07" name="Text Box 12"/>
          <p:cNvSpPr txBox="1">
            <a:spLocks noChangeArrowheads="1"/>
          </p:cNvSpPr>
          <p:nvPr/>
        </p:nvSpPr>
        <p:spPr bwMode="auto">
          <a:xfrm>
            <a:off x="242888" y="2330450"/>
            <a:ext cx="1219200" cy="9540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Structure is composed of wood or metal frame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7235825" y="2438400"/>
            <a:ext cx="1744663" cy="7381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Skylights and dormer windows typical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32109" name="Straight Arrow Connector 17"/>
          <p:cNvCxnSpPr>
            <a:cxnSpLocks noChangeShapeType="1"/>
            <a:stCxn id="132108" idx="1"/>
          </p:cNvCxnSpPr>
          <p:nvPr/>
        </p:nvCxnSpPr>
        <p:spPr bwMode="auto">
          <a:xfrm flipH="1">
            <a:off x="3352800" y="2808288"/>
            <a:ext cx="3883025" cy="7731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10" name="Straight Arrow Connector 20"/>
          <p:cNvCxnSpPr>
            <a:cxnSpLocks noChangeShapeType="1"/>
            <a:stCxn id="132108" idx="1"/>
          </p:cNvCxnSpPr>
          <p:nvPr/>
        </p:nvCxnSpPr>
        <p:spPr bwMode="auto">
          <a:xfrm flipH="1">
            <a:off x="5562600" y="2808288"/>
            <a:ext cx="1673225" cy="8493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11" name="Text Box 12"/>
          <p:cNvSpPr txBox="1">
            <a:spLocks noChangeArrowheads="1"/>
          </p:cNvSpPr>
          <p:nvPr/>
        </p:nvSpPr>
        <p:spPr bwMode="auto">
          <a:xfrm>
            <a:off x="1866900" y="6354763"/>
            <a:ext cx="2070100" cy="3063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Concrete Foundation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32112" name="Straight Arrow Connector 17"/>
          <p:cNvCxnSpPr>
            <a:cxnSpLocks noChangeShapeType="1"/>
            <a:stCxn id="132111" idx="0"/>
          </p:cNvCxnSpPr>
          <p:nvPr/>
        </p:nvCxnSpPr>
        <p:spPr bwMode="auto">
          <a:xfrm flipV="1">
            <a:off x="2901950" y="5029200"/>
            <a:ext cx="831850" cy="13255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13" name="Text Box 12"/>
          <p:cNvSpPr txBox="1">
            <a:spLocks noChangeArrowheads="1"/>
          </p:cNvSpPr>
          <p:nvPr/>
        </p:nvSpPr>
        <p:spPr bwMode="auto">
          <a:xfrm>
            <a:off x="152400" y="3886200"/>
            <a:ext cx="1219200" cy="116998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Gambrel and flat roof wings often added as entry 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32114" name="Straight Arrow Connector 17"/>
          <p:cNvCxnSpPr>
            <a:cxnSpLocks noChangeShapeType="1"/>
            <a:stCxn id="132113" idx="3"/>
          </p:cNvCxnSpPr>
          <p:nvPr/>
        </p:nvCxnSpPr>
        <p:spPr bwMode="auto">
          <a:xfrm flipV="1">
            <a:off x="1371600" y="4305300"/>
            <a:ext cx="990600" cy="1651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115" name="Text Box 12"/>
          <p:cNvSpPr txBox="1">
            <a:spLocks noChangeArrowheads="1"/>
          </p:cNvSpPr>
          <p:nvPr/>
        </p:nvSpPr>
        <p:spPr bwMode="auto">
          <a:xfrm>
            <a:off x="174625" y="5589588"/>
            <a:ext cx="1219200" cy="95408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  <a:latin typeface="Arial" charset="0"/>
              </a:rPr>
              <a:t>Sliding glass entry doors are common</a:t>
            </a:r>
            <a:endParaRPr lang="en-US" altLang="en-U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2116" name="Text Box 7"/>
          <p:cNvSpPr txBox="1">
            <a:spLocks noChangeArrowheads="1"/>
          </p:cNvSpPr>
          <p:nvPr/>
        </p:nvSpPr>
        <p:spPr bwMode="auto">
          <a:xfrm>
            <a:off x="4216400" y="6165850"/>
            <a:ext cx="281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House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  Thurston County, c.1975</a:t>
            </a:r>
            <a:r>
              <a:rPr lang="en-US" altLang="en-US" sz="14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61285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18" descr="cid_289299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"/>
          <a:stretch/>
        </p:blipFill>
        <p:spPr bwMode="auto">
          <a:xfrm>
            <a:off x="244475" y="1524001"/>
            <a:ext cx="2346325" cy="24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19"/>
          <p:cNvSpPr txBox="1">
            <a:spLocks noChangeArrowheads="1"/>
          </p:cNvSpPr>
          <p:nvPr/>
        </p:nvSpPr>
        <p:spPr bwMode="auto">
          <a:xfrm>
            <a:off x="191274" y="3965945"/>
            <a:ext cx="2323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US Pavilion at Expo '67  </a:t>
            </a:r>
            <a:br>
              <a:rPr lang="en-US" altLang="en-US" sz="1200" b="1" dirty="0">
                <a:solidFill>
                  <a:srgbClr val="FFFFFF"/>
                </a:solidFill>
                <a:latin typeface="Arial" charset="0"/>
              </a:rPr>
            </a:b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Buckminster Fuller, Montreal, Canada, 1967</a:t>
            </a:r>
          </a:p>
        </p:txBody>
      </p:sp>
      <p:pic>
        <p:nvPicPr>
          <p:cNvPr id="133124" name="Picture 21" descr="Image of the Epcot D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1409700"/>
            <a:ext cx="22860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 Box 24"/>
          <p:cNvSpPr txBox="1">
            <a:spLocks noChangeArrowheads="1"/>
          </p:cNvSpPr>
          <p:nvPr/>
        </p:nvSpPr>
        <p:spPr bwMode="auto">
          <a:xfrm>
            <a:off x="3005138" y="2930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Epcot Center 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Buckminster Fuller, Orlando, Florida, 1967</a:t>
            </a:r>
          </a:p>
        </p:txBody>
      </p:sp>
      <p:pic>
        <p:nvPicPr>
          <p:cNvPr id="133126" name="Picture 26" descr="IMG0006.jpg (180874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855663"/>
            <a:ext cx="1828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7" name="Text Box 27"/>
          <p:cNvSpPr txBox="1">
            <a:spLocks noChangeArrowheads="1"/>
          </p:cNvSpPr>
          <p:nvPr/>
        </p:nvSpPr>
        <p:spPr bwMode="auto">
          <a:xfrm>
            <a:off x="5891213" y="2230438"/>
            <a:ext cx="1295400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Ford Rotunda Dome 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Buckminster Fuller, Detroit , Michigan, 1953</a:t>
            </a:r>
          </a:p>
        </p:txBody>
      </p:sp>
      <p:sp>
        <p:nvSpPr>
          <p:cNvPr id="133128" name="Text Box 33"/>
          <p:cNvSpPr txBox="1">
            <a:spLocks noChangeArrowheads="1"/>
          </p:cNvSpPr>
          <p:nvPr/>
        </p:nvSpPr>
        <p:spPr bwMode="auto">
          <a:xfrm>
            <a:off x="2281238" y="6285316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Seattle Times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, April 5,1970</a:t>
            </a:r>
          </a:p>
        </p:txBody>
      </p:sp>
      <p:sp>
        <p:nvSpPr>
          <p:cNvPr id="133129" name="Rectangle 3"/>
          <p:cNvSpPr>
            <a:spLocks noChangeArrowheads="1"/>
          </p:cNvSpPr>
          <p:nvPr/>
        </p:nvSpPr>
        <p:spPr bwMode="auto">
          <a:xfrm>
            <a:off x="1582738" y="471488"/>
            <a:ext cx="5257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GEODESIC DOME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30" name="Rectangle 3"/>
          <p:cNvSpPr>
            <a:spLocks noChangeArrowheads="1"/>
          </p:cNvSpPr>
          <p:nvPr/>
        </p:nvSpPr>
        <p:spPr bwMode="auto">
          <a:xfrm>
            <a:off x="1587500" y="1071563"/>
            <a:ext cx="2628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History</a:t>
            </a:r>
          </a:p>
        </p:txBody>
      </p:sp>
      <p:pic>
        <p:nvPicPr>
          <p:cNvPr id="1331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27666" r="19122" b="26036"/>
          <a:stretch>
            <a:fillRect/>
          </a:stretch>
        </p:blipFill>
        <p:spPr bwMode="auto">
          <a:xfrm>
            <a:off x="3543902" y="3409950"/>
            <a:ext cx="31623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5" t="32507" r="28885" b="16052"/>
          <a:stretch>
            <a:fillRect/>
          </a:stretch>
        </p:blipFill>
        <p:spPr bwMode="auto">
          <a:xfrm rot="21403109">
            <a:off x="248020" y="4648290"/>
            <a:ext cx="205581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3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1" t="19785" r="32037" b="12788"/>
          <a:stretch>
            <a:fillRect/>
          </a:stretch>
        </p:blipFill>
        <p:spPr bwMode="auto">
          <a:xfrm>
            <a:off x="6840538" y="3771900"/>
            <a:ext cx="2185987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34" name="Text Box 33"/>
          <p:cNvSpPr txBox="1">
            <a:spLocks noChangeArrowheads="1"/>
          </p:cNvSpPr>
          <p:nvPr/>
        </p:nvSpPr>
        <p:spPr bwMode="auto">
          <a:xfrm>
            <a:off x="5392738" y="6278563"/>
            <a:ext cx="1447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Dome  Book 2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, 1971</a:t>
            </a:r>
          </a:p>
        </p:txBody>
      </p:sp>
      <p:sp>
        <p:nvSpPr>
          <p:cNvPr id="133135" name="Text Box 33"/>
          <p:cNvSpPr txBox="1">
            <a:spLocks noChangeArrowheads="1"/>
          </p:cNvSpPr>
          <p:nvPr/>
        </p:nvSpPr>
        <p:spPr bwMode="auto">
          <a:xfrm>
            <a:off x="3543902" y="5822950"/>
            <a:ext cx="22907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>
                <a:solidFill>
                  <a:srgbClr val="FFFFFF"/>
                </a:solidFill>
                <a:latin typeface="Arial" charset="0"/>
              </a:rPr>
              <a:t>CatherDome</a:t>
            </a: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  Book 2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, 1971</a:t>
            </a:r>
          </a:p>
        </p:txBody>
      </p:sp>
      <p:pic>
        <p:nvPicPr>
          <p:cNvPr id="133136" name="Picture 16" descr="T:\GIS_Databases\Images\Historic\OAHP\Geo Domes\DomeClimber_HouseBeautiful_Dec196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0" t="21633" r="38950" b="42782"/>
          <a:stretch/>
        </p:blipFill>
        <p:spPr bwMode="auto">
          <a:xfrm rot="375579">
            <a:off x="2306719" y="3921042"/>
            <a:ext cx="1226569" cy="21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6633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7" name="Text Box 27"/>
          <p:cNvSpPr txBox="1">
            <a:spLocks noChangeArrowheads="1"/>
          </p:cNvSpPr>
          <p:nvPr/>
        </p:nvSpPr>
        <p:spPr bwMode="auto">
          <a:xfrm>
            <a:off x="216693" y="5029200"/>
            <a:ext cx="2386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Architect/Engineer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, TC Howard 1961</a:t>
            </a:r>
          </a:p>
        </p:txBody>
      </p:sp>
      <p:sp>
        <p:nvSpPr>
          <p:cNvPr id="133128" name="Text Box 33"/>
          <p:cNvSpPr txBox="1">
            <a:spLocks noChangeArrowheads="1"/>
          </p:cNvSpPr>
          <p:nvPr/>
        </p:nvSpPr>
        <p:spPr bwMode="auto">
          <a:xfrm>
            <a:off x="685800" y="5943600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Sand and Surf Marina, 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Edmonds, 1963</a:t>
            </a:r>
          </a:p>
        </p:txBody>
      </p:sp>
      <p:sp>
        <p:nvSpPr>
          <p:cNvPr id="133129" name="Rectangle 3"/>
          <p:cNvSpPr>
            <a:spLocks noChangeArrowheads="1"/>
          </p:cNvSpPr>
          <p:nvPr/>
        </p:nvSpPr>
        <p:spPr bwMode="auto">
          <a:xfrm>
            <a:off x="1582738" y="471488"/>
            <a:ext cx="5257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GEODESIC DOME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30" name="Rectangle 3"/>
          <p:cNvSpPr>
            <a:spLocks noChangeArrowheads="1"/>
          </p:cNvSpPr>
          <p:nvPr/>
        </p:nvSpPr>
        <p:spPr bwMode="auto">
          <a:xfrm>
            <a:off x="1587500" y="1071563"/>
            <a:ext cx="2628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History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28600" y="1503363"/>
            <a:ext cx="40719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FFFF00"/>
                </a:solidFill>
                <a:latin typeface="Arial" charset="0"/>
              </a:rPr>
              <a:t>Ford Pavilion – Century 21 Expo</a:t>
            </a:r>
            <a:endParaRPr lang="en-US" altLang="en-US" sz="1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68962" name="Picture 2" descr="T:\GIS_Databases\Images\Historic\OAHP\Geo Domes\Pol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295400"/>
            <a:ext cx="4648200" cy="293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3" name="Picture 3" descr="T:\GIS_Databases\Images\Historic\OAHP\Geo Domes\FordPavilion_Seattl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81201"/>
            <a:ext cx="3047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3" t="15734" r="30283" b="31190"/>
          <a:stretch/>
        </p:blipFill>
        <p:spPr bwMode="auto">
          <a:xfrm rot="21096335">
            <a:off x="2207695" y="4473024"/>
            <a:ext cx="4185684" cy="259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5" descr="T:\GIS_Databases\Images\Historic\OAHP\Geo Domes\FordPavilion_Sand_andSurfMarina_Edmon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09" y="4343400"/>
            <a:ext cx="3650691" cy="227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1647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9"/>
          <p:cNvSpPr txBox="1">
            <a:spLocks noChangeArrowheads="1"/>
          </p:cNvSpPr>
          <p:nvPr/>
        </p:nvSpPr>
        <p:spPr bwMode="auto">
          <a:xfrm>
            <a:off x="228600" y="3811588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Port Townsend, c.1967</a:t>
            </a:r>
          </a:p>
        </p:txBody>
      </p:sp>
      <p:sp>
        <p:nvSpPr>
          <p:cNvPr id="134147" name="Text Box 24"/>
          <p:cNvSpPr txBox="1">
            <a:spLocks noChangeArrowheads="1"/>
          </p:cNvSpPr>
          <p:nvPr/>
        </p:nvSpPr>
        <p:spPr bwMode="auto">
          <a:xfrm>
            <a:off x="139700" y="639445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Clarkston, c.1970</a:t>
            </a:r>
          </a:p>
        </p:txBody>
      </p:sp>
      <p:sp>
        <p:nvSpPr>
          <p:cNvPr id="134148" name="Text Box 27"/>
          <p:cNvSpPr txBox="1">
            <a:spLocks noChangeArrowheads="1"/>
          </p:cNvSpPr>
          <p:nvPr/>
        </p:nvSpPr>
        <p:spPr bwMode="auto">
          <a:xfrm>
            <a:off x="5076825" y="3414713"/>
            <a:ext cx="2895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Moses Lake, c.1982</a:t>
            </a:r>
          </a:p>
        </p:txBody>
      </p:sp>
      <p:sp>
        <p:nvSpPr>
          <p:cNvPr id="134149" name="Text Box 33"/>
          <p:cNvSpPr txBox="1">
            <a:spLocks noChangeArrowheads="1"/>
          </p:cNvSpPr>
          <p:nvPr/>
        </p:nvSpPr>
        <p:spPr bwMode="auto">
          <a:xfrm>
            <a:off x="6737350" y="6440488"/>
            <a:ext cx="2209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Eatonville, c.1980</a:t>
            </a:r>
          </a:p>
        </p:txBody>
      </p:sp>
      <p:sp>
        <p:nvSpPr>
          <p:cNvPr id="134150" name="Rectangle 3"/>
          <p:cNvSpPr>
            <a:spLocks noChangeArrowheads="1"/>
          </p:cNvSpPr>
          <p:nvPr/>
        </p:nvSpPr>
        <p:spPr bwMode="auto">
          <a:xfrm>
            <a:off x="1582738" y="471488"/>
            <a:ext cx="5257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GEODESIC DOME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4151" name="Rectangle 3"/>
          <p:cNvSpPr>
            <a:spLocks noChangeArrowheads="1"/>
          </p:cNvSpPr>
          <p:nvPr/>
        </p:nvSpPr>
        <p:spPr bwMode="auto">
          <a:xfrm>
            <a:off x="1587500" y="1071563"/>
            <a:ext cx="2628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Residential Examples</a:t>
            </a:r>
          </a:p>
        </p:txBody>
      </p:sp>
      <p:pic>
        <p:nvPicPr>
          <p:cNvPr id="134152" name="Picture 9" descr="geodesicdomeClark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r="11653"/>
          <a:stretch>
            <a:fillRect/>
          </a:stretch>
        </p:blipFill>
        <p:spPr bwMode="auto">
          <a:xfrm>
            <a:off x="250825" y="4343400"/>
            <a:ext cx="25273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2" descr="T:\GIS_Databases\Images\Historic\OAHP\Geo Domes\HouseEatonvil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25900"/>
            <a:ext cx="3232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4" name="Picture 3" descr="T:\GIS_Databases\Images\Historic\OAHP\Geo Domes\House_PortTownsen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1" b="9109"/>
          <a:stretch>
            <a:fillRect/>
          </a:stretch>
        </p:blipFill>
        <p:spPr bwMode="auto">
          <a:xfrm>
            <a:off x="273050" y="1557338"/>
            <a:ext cx="41719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5" name="Picture 4" descr="T:\GIS_Databases\Images\Historic\OAHP\Geo Domes\HouseMosesLa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b="5710"/>
          <a:stretch>
            <a:fillRect/>
          </a:stretch>
        </p:blipFill>
        <p:spPr bwMode="auto">
          <a:xfrm>
            <a:off x="5095875" y="1400175"/>
            <a:ext cx="38576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6" name="Picture 12" descr="T:\GIS_Databases\Images\Historic\OAHP\Geo Domes\Houselace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4025900"/>
            <a:ext cx="2555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7" name="Text Box 27"/>
          <p:cNvSpPr txBox="1">
            <a:spLocks noChangeArrowheads="1"/>
          </p:cNvSpPr>
          <p:nvPr/>
        </p:nvSpPr>
        <p:spPr bwMode="auto">
          <a:xfrm>
            <a:off x="2938463" y="5943600"/>
            <a:ext cx="2895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Lacey, c.1982</a:t>
            </a:r>
          </a:p>
        </p:txBody>
      </p:sp>
    </p:spTree>
    <p:extLst>
      <p:ext uri="{BB962C8B-B14F-4D97-AF65-F5344CB8AC3E}">
        <p14:creationId xmlns:p14="http://schemas.microsoft.com/office/powerpoint/2010/main" val="106537133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19"/>
          <p:cNvSpPr txBox="1">
            <a:spLocks noChangeArrowheads="1"/>
          </p:cNvSpPr>
          <p:nvPr/>
        </p:nvSpPr>
        <p:spPr bwMode="auto">
          <a:xfrm>
            <a:off x="3581400" y="5867400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Woodinville, c.1967</a:t>
            </a:r>
          </a:p>
        </p:txBody>
      </p:sp>
      <p:sp>
        <p:nvSpPr>
          <p:cNvPr id="134147" name="Text Box 24"/>
          <p:cNvSpPr txBox="1">
            <a:spLocks noChangeArrowheads="1"/>
          </p:cNvSpPr>
          <p:nvPr/>
        </p:nvSpPr>
        <p:spPr bwMode="auto">
          <a:xfrm>
            <a:off x="234398" y="3838575"/>
            <a:ext cx="2895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Shelton, c.1970</a:t>
            </a:r>
          </a:p>
        </p:txBody>
      </p:sp>
      <p:sp>
        <p:nvSpPr>
          <p:cNvPr id="134148" name="Text Box 27"/>
          <p:cNvSpPr txBox="1">
            <a:spLocks noChangeArrowheads="1"/>
          </p:cNvSpPr>
          <p:nvPr/>
        </p:nvSpPr>
        <p:spPr bwMode="auto">
          <a:xfrm>
            <a:off x="5609966" y="3534697"/>
            <a:ext cx="2895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Friday Harbor, c.1982</a:t>
            </a:r>
          </a:p>
        </p:txBody>
      </p:sp>
      <p:sp>
        <p:nvSpPr>
          <p:cNvPr id="134149" name="Text Box 33"/>
          <p:cNvSpPr txBox="1">
            <a:spLocks noChangeArrowheads="1"/>
          </p:cNvSpPr>
          <p:nvPr/>
        </p:nvSpPr>
        <p:spPr bwMode="auto">
          <a:xfrm>
            <a:off x="6737350" y="6371413"/>
            <a:ext cx="2209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Ellensburg, c.1980</a:t>
            </a:r>
          </a:p>
        </p:txBody>
      </p:sp>
      <p:sp>
        <p:nvSpPr>
          <p:cNvPr id="134150" name="Rectangle 3"/>
          <p:cNvSpPr>
            <a:spLocks noChangeArrowheads="1"/>
          </p:cNvSpPr>
          <p:nvPr/>
        </p:nvSpPr>
        <p:spPr bwMode="auto">
          <a:xfrm>
            <a:off x="1582738" y="471488"/>
            <a:ext cx="5257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GEODESIC DOME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4151" name="Rectangle 3"/>
          <p:cNvSpPr>
            <a:spLocks noChangeArrowheads="1"/>
          </p:cNvSpPr>
          <p:nvPr/>
        </p:nvSpPr>
        <p:spPr bwMode="auto">
          <a:xfrm>
            <a:off x="1587500" y="1071563"/>
            <a:ext cx="2628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Residential Examples</a:t>
            </a:r>
          </a:p>
        </p:txBody>
      </p:sp>
      <p:sp>
        <p:nvSpPr>
          <p:cNvPr id="134157" name="Text Box 27"/>
          <p:cNvSpPr txBox="1">
            <a:spLocks noChangeArrowheads="1"/>
          </p:cNvSpPr>
          <p:nvPr/>
        </p:nvSpPr>
        <p:spPr bwMode="auto">
          <a:xfrm>
            <a:off x="184298" y="6399820"/>
            <a:ext cx="2895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  <a:latin typeface="Arial" charset="0"/>
              </a:rPr>
              <a:t>House </a:t>
            </a:r>
            <a:r>
              <a:rPr lang="en-US" altLang="en-US" sz="1200" dirty="0">
                <a:solidFill>
                  <a:srgbClr val="FFFFFF"/>
                </a:solidFill>
                <a:latin typeface="Arial" charset="0"/>
              </a:rPr>
              <a:t>Gig Harbor, c.1982</a:t>
            </a:r>
          </a:p>
        </p:txBody>
      </p:sp>
      <p:pic>
        <p:nvPicPr>
          <p:cNvPr id="169986" name="Picture 2" descr="T:\GIS_Databases\Images\Historic\OAHP\Geo Domes\884nMiltaryRd_Winlock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66" y="1240631"/>
            <a:ext cx="3346376" cy="22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7" name="Picture 3" descr="T:\GIS_Databases\Images\Historic\OAHP\Geo Domes\18910_160thAveNE_Woodinville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8"/>
          <a:stretch/>
        </p:blipFill>
        <p:spPr bwMode="auto">
          <a:xfrm>
            <a:off x="3609820" y="4032250"/>
            <a:ext cx="2001917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8" name="Picture 4" descr="T:\GIS_Databases\Images\Historic\OAHP\Geo Domes\12SEOysterRD_Shelton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3" b="5231"/>
          <a:stretch/>
        </p:blipFill>
        <p:spPr bwMode="auto">
          <a:xfrm>
            <a:off x="234398" y="1537142"/>
            <a:ext cx="4376380" cy="227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 descr="T:\GIS_Databases\Images\Historic\OAHP\Geo Domes\House_WildwindLane_Ellensburg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26" y="403225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90" name="Picture 6" descr="T:\GIS_Databases\Images\Historic\OAHP\Geo Domes\10005_135thStNW_GigHarbor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21764" r="20229" b="15064"/>
          <a:stretch/>
        </p:blipFill>
        <p:spPr bwMode="auto">
          <a:xfrm>
            <a:off x="184299" y="4637657"/>
            <a:ext cx="3244702" cy="17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215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4"/>
          <p:cNvSpPr txBox="1">
            <a:spLocks noChangeArrowheads="1"/>
          </p:cNvSpPr>
          <p:nvPr/>
        </p:nvSpPr>
        <p:spPr bwMode="auto">
          <a:xfrm>
            <a:off x="234950" y="6532563"/>
            <a:ext cx="40719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8656 ne 170</a:t>
            </a:r>
            <a:r>
              <a:rPr lang="en-US" altLang="en-US" sz="1200" baseline="3000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 St, Bothell, 1974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582738" y="471488"/>
            <a:ext cx="5257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GEODESIC DOME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1587500" y="1071563"/>
            <a:ext cx="6946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sz="1600" b="1" baseline="30000">
                <a:solidFill>
                  <a:srgbClr val="FFFFFF"/>
                </a:solidFill>
                <a:latin typeface="Arial" charset="0"/>
                <a:cs typeface="Arial" charset="0"/>
              </a:rPr>
              <a:t>st</a:t>
            </a:r>
            <a:r>
              <a:rPr lang="en-U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 of its kind approved by King County Building Department</a:t>
            </a:r>
          </a:p>
        </p:txBody>
      </p:sp>
      <p:pic>
        <p:nvPicPr>
          <p:cNvPr id="135173" name="Picture 2" descr="T:\GIS_Databases\Images\Historic\OAHP\Geo Domes\BonelidHouse_Bothel_STime_sept30_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815">
            <a:off x="3866688" y="1938463"/>
            <a:ext cx="5065713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3" descr="T:\GIS_Databases\Images\Historic\OAHP\Geo Domes\8656ne170thSt_Bothel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" b="9970"/>
          <a:stretch>
            <a:fillRect/>
          </a:stretch>
        </p:blipFill>
        <p:spPr bwMode="auto">
          <a:xfrm>
            <a:off x="276225" y="1981200"/>
            <a:ext cx="344011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5" name="Picture 4" descr="T:\GIS_Databases\Images\Historic\OAHP\Geo Domes\8656ne170thSt_Bothell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2" b="32475"/>
          <a:stretch>
            <a:fillRect/>
          </a:stretch>
        </p:blipFill>
        <p:spPr bwMode="auto">
          <a:xfrm>
            <a:off x="276225" y="4279900"/>
            <a:ext cx="293211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6" name="Picture 5" descr="T:\GIS_Databases\Images\Historic\OAHP\Geo Domes\8656ne170thSt_Bothell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b="15732"/>
          <a:stretch>
            <a:fillRect/>
          </a:stretch>
        </p:blipFill>
        <p:spPr bwMode="auto">
          <a:xfrm>
            <a:off x="5103813" y="4551363"/>
            <a:ext cx="38100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7" name="Text Box 24"/>
          <p:cNvSpPr txBox="1">
            <a:spLocks noChangeArrowheads="1"/>
          </p:cNvSpPr>
          <p:nvPr/>
        </p:nvSpPr>
        <p:spPr bwMode="auto">
          <a:xfrm>
            <a:off x="228600" y="1503363"/>
            <a:ext cx="40719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b="1" dirty="0">
                <a:solidFill>
                  <a:srgbClr val="FFFF00"/>
                </a:solidFill>
                <a:latin typeface="Arial" charset="0"/>
              </a:rPr>
              <a:t>Steve &amp; Janet  </a:t>
            </a:r>
            <a:r>
              <a:rPr lang="en-US" altLang="en-US" sz="1800" b="1" dirty="0" err="1">
                <a:solidFill>
                  <a:srgbClr val="FFFF00"/>
                </a:solidFill>
                <a:latin typeface="Arial" charset="0"/>
              </a:rPr>
              <a:t>Bondelid</a:t>
            </a:r>
            <a:r>
              <a:rPr lang="en-US" altLang="en-US" sz="1800" b="1" dirty="0">
                <a:solidFill>
                  <a:srgbClr val="FFFF00"/>
                </a:solidFill>
                <a:latin typeface="Arial" charset="0"/>
              </a:rPr>
              <a:t> House</a:t>
            </a:r>
            <a:endParaRPr lang="en-US" altLang="en-US" sz="1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5178" name="Picture 10" descr="T:\GIS_Databases\Images\Historic\OAHP\Geo Domes\8656ne170thSt_Kenmore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10" y="4856195"/>
            <a:ext cx="2182506" cy="14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4379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12"/>
          <p:cNvSpPr txBox="1">
            <a:spLocks noChangeArrowheads="1"/>
          </p:cNvSpPr>
          <p:nvPr/>
        </p:nvSpPr>
        <p:spPr bwMode="auto">
          <a:xfrm>
            <a:off x="147638" y="6529388"/>
            <a:ext cx="35099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Helvetica" pitchFamily="34" charset="0"/>
              </a:rPr>
              <a:t>Cathedralite Office</a:t>
            </a: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Tacoma, 1978</a:t>
            </a:r>
          </a:p>
        </p:txBody>
      </p:sp>
      <p:sp>
        <p:nvSpPr>
          <p:cNvPr id="136195" name="Text Box 14"/>
          <p:cNvSpPr txBox="1">
            <a:spLocks noChangeArrowheads="1"/>
          </p:cNvSpPr>
          <p:nvPr/>
        </p:nvSpPr>
        <p:spPr bwMode="auto">
          <a:xfrm>
            <a:off x="147638" y="3619500"/>
            <a:ext cx="48053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Helvetica" pitchFamily="34" charset="0"/>
              </a:rPr>
              <a:t>Deitrich Activity Center</a:t>
            </a: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 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Walla Walla, 1977</a:t>
            </a:r>
          </a:p>
        </p:txBody>
      </p:sp>
      <p:sp>
        <p:nvSpPr>
          <p:cNvPr id="136196" name="Text Box 33"/>
          <p:cNvSpPr txBox="1">
            <a:spLocks noChangeArrowheads="1"/>
          </p:cNvSpPr>
          <p:nvPr/>
        </p:nvSpPr>
        <p:spPr bwMode="auto">
          <a:xfrm>
            <a:off x="4079875" y="6242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Tacoma Dome 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Tacoma, 1981-83</a:t>
            </a:r>
          </a:p>
        </p:txBody>
      </p:sp>
      <p:sp>
        <p:nvSpPr>
          <p:cNvPr id="136197" name="Rectangle 3"/>
          <p:cNvSpPr>
            <a:spLocks noChangeArrowheads="1"/>
          </p:cNvSpPr>
          <p:nvPr/>
        </p:nvSpPr>
        <p:spPr bwMode="auto">
          <a:xfrm>
            <a:off x="1582738" y="471488"/>
            <a:ext cx="52578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Arial" charset="0"/>
                <a:cs typeface="Arial" charset="0"/>
              </a:rPr>
              <a:t>GEODESIC DOME</a:t>
            </a:r>
            <a:endParaRPr lang="en-US" alt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6198" name="Rectangle 3"/>
          <p:cNvSpPr>
            <a:spLocks noChangeArrowheads="1"/>
          </p:cNvSpPr>
          <p:nvPr/>
        </p:nvSpPr>
        <p:spPr bwMode="auto">
          <a:xfrm>
            <a:off x="1587500" y="1071563"/>
            <a:ext cx="2628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Commercial Examples</a:t>
            </a:r>
          </a:p>
        </p:txBody>
      </p:sp>
      <p:pic>
        <p:nvPicPr>
          <p:cNvPr id="136199" name="Picture 13" descr="T:\GIS_Databases\Images\Historic\OAHP\Geo Domes\DietrichActivityCenterWallaWall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0" b="27660"/>
          <a:stretch>
            <a:fillRect/>
          </a:stretch>
        </p:blipFill>
        <p:spPr bwMode="auto">
          <a:xfrm>
            <a:off x="147638" y="1531938"/>
            <a:ext cx="50466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0" name="Picture 15" descr="T:\GIS_Databases\Images\Historic\OAHP\Geo Domes\TacomaDom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43375"/>
            <a:ext cx="34163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1" name="Picture 17" descr="T:\GIS_Databases\Images\Historic\OAHP\Geo Domes\3002s47th_Tacoma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1" b="7869"/>
          <a:stretch>
            <a:fillRect/>
          </a:stretch>
        </p:blipFill>
        <p:spPr bwMode="auto">
          <a:xfrm>
            <a:off x="147638" y="4073525"/>
            <a:ext cx="393223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2" name="Picture 18" descr="T:\GIS_Databases\Images\Historic\OAHP\Geo Domes\DomeSeatt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363663"/>
            <a:ext cx="3440112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03" name="Text Box 14"/>
          <p:cNvSpPr txBox="1">
            <a:spLocks noChangeArrowheads="1"/>
          </p:cNvSpPr>
          <p:nvPr/>
        </p:nvSpPr>
        <p:spPr bwMode="auto">
          <a:xfrm>
            <a:off x="5791200" y="3659188"/>
            <a:ext cx="3263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FFFFFF"/>
                </a:solidFill>
                <a:latin typeface="Helvetica" pitchFamily="34" charset="0"/>
              </a:rPr>
              <a:t>Building  </a:t>
            </a:r>
            <a:r>
              <a:rPr lang="en-US" altLang="en-US" sz="1200">
                <a:solidFill>
                  <a:srgbClr val="FFFFFF"/>
                </a:solidFill>
                <a:latin typeface="Arial" charset="0"/>
              </a:rPr>
              <a:t>Milton, c.1975</a:t>
            </a:r>
          </a:p>
        </p:txBody>
      </p:sp>
    </p:spTree>
    <p:extLst>
      <p:ext uri="{BB962C8B-B14F-4D97-AF65-F5344CB8AC3E}">
        <p14:creationId xmlns:p14="http://schemas.microsoft.com/office/powerpoint/2010/main" val="2494119215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234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Houser, Michael (DAHP)</dc:creator>
  <cp:lastModifiedBy>Houser, Michael (DAHP)</cp:lastModifiedBy>
  <cp:revision>1</cp:revision>
  <cp:lastPrinted>2018-02-16T02:27:47Z</cp:lastPrinted>
  <dcterms:created xsi:type="dcterms:W3CDTF">2018-02-16T02:26:28Z</dcterms:created>
  <dcterms:modified xsi:type="dcterms:W3CDTF">2018-02-16T02:35:55Z</dcterms:modified>
</cp:coreProperties>
</file>