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77" r:id="rId2"/>
    <p:sldId id="257" r:id="rId3"/>
    <p:sldId id="275" r:id="rId4"/>
    <p:sldId id="279" r:id="rId5"/>
    <p:sldId id="280" r:id="rId6"/>
    <p:sldId id="256" r:id="rId7"/>
    <p:sldId id="267" r:id="rId8"/>
    <p:sldId id="266" r:id="rId9"/>
    <p:sldId id="258" r:id="rId10"/>
    <p:sldId id="263" r:id="rId11"/>
    <p:sldId id="276" r:id="rId12"/>
    <p:sldId id="268" r:id="rId13"/>
    <p:sldId id="264" r:id="rId14"/>
    <p:sldId id="269" r:id="rId15"/>
    <p:sldId id="272" r:id="rId16"/>
    <p:sldId id="265" r:id="rId17"/>
    <p:sldId id="270" r:id="rId18"/>
    <p:sldId id="271" r:id="rId19"/>
  </p:sldIdLst>
  <p:sldSz cx="9144000" cy="5143500" type="screen16x9"/>
  <p:notesSz cx="6858000" cy="9144000"/>
  <p:embeddedFontLs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Nixie One" panose="020B0604020202020204" charset="0"/>
      <p:regular r:id="rId25"/>
    </p:embeddedFont>
    <p:embeddedFont>
      <p:font typeface="Roboto Slab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CEBAF2-A0B9-41F5-855D-340B4F70AB4A}">
  <a:tblStyle styleId="{98CEBAF2-A0B9-41F5-855D-340B4F70AB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ED7BB8-C791-43B9-B544-FB8657F4FD4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82921" autoAdjust="0"/>
  </p:normalViewPr>
  <p:slideViewPr>
    <p:cSldViewPr snapToGrid="0">
      <p:cViewPr varScale="1">
        <p:scale>
          <a:sx n="81" d="100"/>
          <a:sy n="81" d="100"/>
        </p:scale>
        <p:origin x="10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MOUs/MOAs/PAs in Last Five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MOUs/MOAs/PAs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</c:v>
                </c:pt>
                <c:pt idx="1">
                  <c:v>26</c:v>
                </c:pt>
                <c:pt idx="2">
                  <c:v>37</c:v>
                </c:pt>
                <c:pt idx="3">
                  <c:v>24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C-4DA3-84AA-5501BAEF0A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Closed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1FC-4DA3-84AA-5501BAEF0AC0}"/>
                </c:ext>
              </c:extLst>
            </c:dLbl>
            <c:dLbl>
              <c:idx val="3"/>
              <c:layout>
                <c:manualLayout>
                  <c:x val="-8.2426198754412922E-17"/>
                  <c:y val="1.5510322097862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FC-4DA3-84AA-5501BAEF0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FC-4DA3-84AA-5501BAEF0A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Expired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1.5510322097862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448518638950138E-2"/>
                      <c:h val="6.52349684971823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1FC-4DA3-84AA-5501BAEF0AC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1FC-4DA3-84AA-5501BAEF0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12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FC-4DA3-84AA-5501BAEF0A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438539967"/>
        <c:axId val="1678002143"/>
      </c:barChart>
      <c:catAx>
        <c:axId val="1438539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002143"/>
        <c:crosses val="autoZero"/>
        <c:auto val="1"/>
        <c:lblAlgn val="ctr"/>
        <c:lblOffset val="100"/>
        <c:noMultiLvlLbl val="0"/>
      </c:catAx>
      <c:valAx>
        <c:axId val="1678002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53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 OF LONGVIEW BERTH 4 GRAIN ELEVATOR AND SILO COMPLEX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7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Salk River Bridge replacement </a:t>
            </a:r>
          </a:p>
        </p:txBody>
      </p:sp>
    </p:spTree>
    <p:extLst>
      <p:ext uri="{BB962C8B-B14F-4D97-AF65-F5344CB8AC3E}">
        <p14:creationId xmlns:p14="http://schemas.microsoft.com/office/powerpoint/2010/main" val="2016197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100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Allyn Sargent Oyster House move</a:t>
            </a:r>
          </a:p>
          <a:p>
            <a:pPr marL="139700" indent="0">
              <a:buNone/>
            </a:pPr>
            <a:r>
              <a:rPr lang="en-US" dirty="0"/>
              <a:t>Freeway Park Renovation review</a:t>
            </a:r>
          </a:p>
          <a:p>
            <a:pPr marL="139700" indent="0">
              <a:buNone/>
            </a:pPr>
            <a:r>
              <a:rPr lang="en-US" dirty="0"/>
              <a:t>Second Use salvaging pieces of Western State Hospital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70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State Hospital portico and salvage</a:t>
            </a:r>
          </a:p>
        </p:txBody>
      </p:sp>
    </p:spTree>
    <p:extLst>
      <p:ext uri="{BB962C8B-B14F-4D97-AF65-F5344CB8AC3E}">
        <p14:creationId xmlns:p14="http://schemas.microsoft.com/office/powerpoint/2010/main" val="252134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704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why of the conference</a:t>
            </a:r>
          </a:p>
        </p:txBody>
      </p:sp>
    </p:spTree>
    <p:extLst>
      <p:ext uri="{BB962C8B-B14F-4D97-AF65-F5344CB8AC3E}">
        <p14:creationId xmlns:p14="http://schemas.microsoft.com/office/powerpoint/2010/main" val="294432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we will be focusing mostly on the built environment, however many of these practices work for archaeology as well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Should be and is expected to be standard practice for mitigating adverse effects/impacts at DAHP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Not meant to be an easy one and done. Thought and time needs to go into mitigating effect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Woodard Bay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908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Consider the significance of the affected property.</a:t>
            </a: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somehow relate mitigation to the significance of the property that is being adversely affected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areas of significance, integrity, qualifying characteristics, and boundaries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compare the importance of one historic property relative to other properties of its type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properties that have greater levels of significance generally warrant greater levels of mitigation (National Historic Landmarks, national level of significance, or few remaining examples of a historic property type)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444444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Consider the needs of all parties.</a:t>
            </a: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primary focus of consultation should be on meeting the needs of those consulting parties who ascribe importance or value to a property (tribes, CLGs, main street associations, historical societies)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444444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Consider the public benefit.</a:t>
            </a: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preservation is a public interest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mitigation should provide a public benefit to the community in which the resource is located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444444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Consider mitigation that enhances knowledge and protection of resources.</a:t>
            </a: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mitigation that enhances the knowledge of and/or protection of similar property types.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rather than/or in addition to documenting a building that is to be removed, consider historic contexts, HPMPs, etc.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could also involve the development of educational programs or the preservation of resources outside of a project area.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444444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Consider cost.</a:t>
            </a: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Lato" panose="020F0502020204030203" pitchFamily="34" charset="0"/>
              </a:rPr>
              <a:t>- cost of mitigation should be proportionate to the property’s significance and integrity and the scale of the effects of the project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44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19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4454"/>
              </a:solidFill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500625"/>
            <a:ext cx="4572000" cy="105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6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6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6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8" name="Google Shape;48;p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_1_1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4454"/>
              </a:solidFill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1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1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2A36-050E-5FBA-4E44-2BAE3D202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76097"/>
            <a:ext cx="5810400" cy="2342328"/>
          </a:xfrm>
        </p:spPr>
        <p:txBody>
          <a:bodyPr/>
          <a:lstStyle/>
          <a:p>
            <a:r>
              <a:rPr lang="en-US" dirty="0"/>
              <a:t>Built Environment Summit: Creative Mitigation Recap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9F2EF66-8EF7-2D20-57D6-95AC5FF7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16" y="3657164"/>
            <a:ext cx="1255225" cy="1358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BC6C9-DFA3-2ACD-B6C2-3D2494C995F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18000"/>
          </a:blip>
          <a:stretch>
            <a:fillRect/>
          </a:stretch>
        </p:blipFill>
        <p:spPr>
          <a:xfrm>
            <a:off x="-268776" y="-216309"/>
            <a:ext cx="3859776" cy="38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6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298149" y="1612632"/>
            <a:ext cx="8569404" cy="3356055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DAHP Level II Documentation or HABS/HAER/HALS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Multiple Property Documentation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Additional inventory work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Embodied Carbon Report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Biographies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National Register Nominations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Historic Structure Report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Resource/Typology Guidebooks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Historic Context Development</a:t>
            </a:r>
          </a:p>
        </p:txBody>
      </p:sp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1. Documentation</a:t>
            </a:r>
            <a:endParaRPr sz="2000" dirty="0"/>
          </a:p>
        </p:txBody>
      </p:sp>
      <p:sp>
        <p:nvSpPr>
          <p:cNvPr id="198" name="Google Shape;198;p2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ED9C5-4AD6-E4A7-F102-12A98963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" y="530725"/>
            <a:ext cx="883997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F3D48-77B8-FACC-B28B-D114113E32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E786D-FFB2-0E71-5035-24545577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0" y="104360"/>
            <a:ext cx="3264823" cy="4502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237AC-CC02-2C3C-D1F7-05BC7C87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39" y="104360"/>
            <a:ext cx="3987025" cy="4424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9D270-132B-ADE5-398A-534B06C9D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14" y="3508744"/>
            <a:ext cx="3652246" cy="15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F3D48-77B8-FACC-B28B-D114113E32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2B18B4E4-3CE8-12BE-5FA9-7CB96B9C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0" y="99316"/>
            <a:ext cx="3179631" cy="4457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55722C-62B2-71AA-3926-CDFC5B6C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68864"/>
            <a:ext cx="3817828" cy="415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298149" y="1612632"/>
            <a:ext cx="8654465" cy="3356055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Museum exhibits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/>
              <a:t>HistoryLink</a:t>
            </a:r>
            <a:r>
              <a:rPr lang="en-US" sz="1400" b="1" dirty="0"/>
              <a:t> essays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Lecture series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Documentaries/ Short Videos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Integration of history-inspired art/salvaged items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Coffee table book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Training/workshops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School curriculum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Walking tours/site tours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Internship programs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Website development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Interpretive signage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GIS story map</a:t>
            </a:r>
          </a:p>
        </p:txBody>
      </p:sp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2. Education/ Interpretation</a:t>
            </a:r>
            <a:endParaRPr sz="2000" dirty="0"/>
          </a:p>
        </p:txBody>
      </p:sp>
      <p:sp>
        <p:nvSpPr>
          <p:cNvPr id="198" name="Google Shape;198;p2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ED9C5-4AD6-E4A7-F102-12A98963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" y="530725"/>
            <a:ext cx="88399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6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027DD5-3AB4-2826-D8B8-1BDCD4FFF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35CA0-CEB1-2291-3BFB-6145037D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0" y="87358"/>
            <a:ext cx="5209327" cy="2733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8A739-C521-A612-DE3D-B882DF87F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214" y="2247692"/>
            <a:ext cx="5610943" cy="28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6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23EF1-5EC1-FE6A-BE5E-82F275B0F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pic>
        <p:nvPicPr>
          <p:cNvPr id="7" name="Picture 6" descr="A picture containing indoor, ceiling, furniture, dining table&#10;&#10;Description automatically generated">
            <a:extLst>
              <a:ext uri="{FF2B5EF4-FFF2-40B4-BE49-F238E27FC236}">
                <a16:creationId xmlns:a16="http://schemas.microsoft.com/office/drawing/2014/main" id="{9006BE1F-2F7F-9C5B-4554-3EF326E1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27" y="92149"/>
            <a:ext cx="4627525" cy="3470644"/>
          </a:xfrm>
          <a:prstGeom prst="rect">
            <a:avLst/>
          </a:prstGeom>
        </p:spPr>
      </p:pic>
      <p:pic>
        <p:nvPicPr>
          <p:cNvPr id="9" name="Picture 8" descr="A picture containing ground, sky, outdoor, mountain&#10;&#10;Description automatically generated">
            <a:extLst>
              <a:ext uri="{FF2B5EF4-FFF2-40B4-BE49-F238E27FC236}">
                <a16:creationId xmlns:a16="http://schemas.microsoft.com/office/drawing/2014/main" id="{5C1F973D-8281-99F2-C47B-2525E1A85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50" y="1561850"/>
            <a:ext cx="434339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298149" y="1612632"/>
            <a:ext cx="7426954" cy="3356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Additional consultation to ensure compatible replacement buildings/structures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Review of future phases of projects, even if not under regulatory review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Support for preservation non-profit organizations (Facade improvement grant, Valerie </a:t>
            </a:r>
            <a:r>
              <a:rPr lang="en-US" sz="1600" b="1" dirty="0" err="1"/>
              <a:t>Sivinski</a:t>
            </a:r>
            <a:r>
              <a:rPr lang="en-US" sz="1600" b="1" dirty="0"/>
              <a:t> Fund)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Moving, deconstructing, or salvaging resources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Preservation covenants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Support for WISAARD development and enhancement</a:t>
            </a:r>
          </a:p>
        </p:txBody>
      </p:sp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3. Continued Physical Preservation </a:t>
            </a:r>
            <a:endParaRPr sz="2000" dirty="0"/>
          </a:p>
        </p:txBody>
      </p:sp>
      <p:sp>
        <p:nvSpPr>
          <p:cNvPr id="198" name="Google Shape;198;p20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ED9C5-4AD6-E4A7-F102-12A98963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" y="530725"/>
            <a:ext cx="88399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11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4A953E-F589-B697-6A1D-20E7F40315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828D0-8DF6-8208-EF13-D3444B5D3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1" b="1"/>
          <a:stretch/>
        </p:blipFill>
        <p:spPr>
          <a:xfrm>
            <a:off x="298150" y="219965"/>
            <a:ext cx="4061199" cy="330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38D3B-7CAC-037D-15DC-32D10B04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103" y="1959444"/>
            <a:ext cx="4513129" cy="28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12B4C5-163D-FBFF-1916-D075500177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96C46-73D4-0BF3-7171-3A775E898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50" y="321732"/>
            <a:ext cx="3876901" cy="3205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5A456-ADD2-3695-1285-52C74CDB3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924" y="1909749"/>
            <a:ext cx="4440089" cy="28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8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What is mitigation?</a:t>
            </a:r>
            <a:endParaRPr sz="2400" dirty="0"/>
          </a:p>
        </p:txBody>
      </p:sp>
      <p:sp>
        <p:nvSpPr>
          <p:cNvPr id="127" name="Google Shape;127;p14"/>
          <p:cNvSpPr txBox="1"/>
          <p:nvPr/>
        </p:nvSpPr>
        <p:spPr>
          <a:xfrm>
            <a:off x="222511" y="1559424"/>
            <a:ext cx="4649528" cy="358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Mitigation is an important product of the regulatory consultation process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When it is not possible to avoid or minimize adverse effects/impacts, mitigation is required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When required through DAHP consultation, we will lay out the mitigation plan in an MOU/MOA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30D2B-3EBF-8595-17CA-0175FAAF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3" y="530725"/>
            <a:ext cx="883997" cy="957155"/>
          </a:xfrm>
          <a:prstGeom prst="rect">
            <a:avLst/>
          </a:prstGeom>
        </p:spPr>
      </p:pic>
      <p:pic>
        <p:nvPicPr>
          <p:cNvPr id="5" name="Picture 4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16341A99-2FC5-8845-6D08-CBE5FAAEB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540" y="1446731"/>
            <a:ext cx="4332837" cy="32496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DAHP MOUs/MOAs in Numbers</a:t>
            </a:r>
            <a:endParaRPr sz="2400" dirty="0"/>
          </a:p>
        </p:txBody>
      </p:sp>
      <p:sp>
        <p:nvSpPr>
          <p:cNvPr id="129" name="Google Shape;129;p1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30D2B-3EBF-8595-17CA-0175FAAF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3" y="530725"/>
            <a:ext cx="883997" cy="95715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C7D0E47-643A-82E1-DA85-EF4C4E15F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347975"/>
              </p:ext>
            </p:extLst>
          </p:nvPr>
        </p:nvGraphicFramePr>
        <p:xfrm>
          <a:off x="808075" y="1559425"/>
          <a:ext cx="7832652" cy="365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0902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249C89-312A-0EC2-A616-BDC5BDFBAF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pic>
        <p:nvPicPr>
          <p:cNvPr id="4" name="Picture 3" descr="A poster for a conference&#10;&#10;Description automatically generated with medium confidence">
            <a:extLst>
              <a:ext uri="{FF2B5EF4-FFF2-40B4-BE49-F238E27FC236}">
                <a16:creationId xmlns:a16="http://schemas.microsoft.com/office/drawing/2014/main" id="{70155E35-C9AA-75F9-F575-8407F80E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43" y="204113"/>
            <a:ext cx="6366313" cy="47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9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554D-D2AE-5DEA-32A5-AFFDFA45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What was discussed?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A8676-87D5-0C96-F4A5-8611E3B2D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150" y="1559425"/>
            <a:ext cx="8577836" cy="3366550"/>
          </a:xfrm>
        </p:spPr>
        <p:txBody>
          <a:bodyPr/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Nixie One" panose="020B0604020202020204" charset="0"/>
              </a:rPr>
              <a:t>Case Studies: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WSDOT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BPA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ODOT</a:t>
            </a:r>
          </a:p>
          <a:p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Mitigation Speed Dating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Embodied carbon reports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3D Models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HABS/HAER/HALS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Storytelling through oral history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Website technology/story maps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Deconstruction/salvage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  <a:latin typeface="Nixie One" panose="020B0604020202020204" charset="0"/>
              </a:rPr>
              <a:t>Engaging the public/CLGs in mitigation ideas and implementation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7993C-283E-D0C3-F099-EC693EACCA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926B9-E9C7-9BB6-3751-E7851CDA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3" y="530725"/>
            <a:ext cx="883997" cy="957155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C93B414-FFA9-EF78-71F7-29B64B30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39" y="701566"/>
            <a:ext cx="4232112" cy="31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5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188259" y="2752670"/>
            <a:ext cx="6938682" cy="1647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</a:rPr>
              <a:t>DAHP BE Mitigation Standards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BE648-AE8E-44F4-9E20-99EEF4A7E1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18000"/>
          </a:blip>
          <a:stretch>
            <a:fillRect/>
          </a:stretch>
        </p:blipFill>
        <p:spPr>
          <a:xfrm>
            <a:off x="-268776" y="-216309"/>
            <a:ext cx="3859776" cy="3859776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C5C7C51-6D41-4E28-AB92-C610CA408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516" y="3657164"/>
            <a:ext cx="1255225" cy="13587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What is creative mitigation?</a:t>
            </a:r>
            <a:endParaRPr sz="2400" dirty="0"/>
          </a:p>
        </p:txBody>
      </p:sp>
      <p:sp>
        <p:nvSpPr>
          <p:cNvPr id="127" name="Google Shape;127;p14"/>
          <p:cNvSpPr txBox="1"/>
          <p:nvPr/>
        </p:nvSpPr>
        <p:spPr>
          <a:xfrm>
            <a:off x="222511" y="1559424"/>
            <a:ext cx="4649528" cy="358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More engaged with stakeholders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Listening to stakeholders!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Can help lead to broader public involvement, increased appreciation of the past, and ultimately, to greater public pursuit of historic preservation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600"/>
              </a:spcAft>
              <a:buFont typeface="Nixie One" panose="020B0604020202020204" charset="0"/>
              <a:buChar char="-"/>
            </a:pPr>
            <a:r>
              <a:rPr lang="en-US" sz="2000" b="1" dirty="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rPr>
              <a:t>Looking beyond the ‘usual’ forms of mitigation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30D2B-3EBF-8595-17CA-0175FAAF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3" y="530725"/>
            <a:ext cx="883997" cy="957155"/>
          </a:xfrm>
          <a:prstGeom prst="rect">
            <a:avLst/>
          </a:prstGeom>
        </p:spPr>
      </p:pic>
      <p:pic>
        <p:nvPicPr>
          <p:cNvPr id="5" name="Picture 4" descr="A picture containing person, outdoor, grass, standing&#10;&#10;Description automatically generated">
            <a:extLst>
              <a:ext uri="{FF2B5EF4-FFF2-40B4-BE49-F238E27FC236}">
                <a16:creationId xmlns:a16="http://schemas.microsoft.com/office/drawing/2014/main" id="{B304AF66-5D41-E079-AC1F-42BB85C4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904" y="1311349"/>
            <a:ext cx="4001953" cy="30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ctrTitle" idx="4294967295"/>
          </p:nvPr>
        </p:nvSpPr>
        <p:spPr>
          <a:xfrm>
            <a:off x="1098671" y="483032"/>
            <a:ext cx="6946656" cy="7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Mitigation Plan C</a:t>
            </a:r>
            <a:r>
              <a:rPr lang="en-US" sz="2400" dirty="0"/>
              <a:t>o</a:t>
            </a:r>
            <a:r>
              <a:rPr lang="en" sz="2400" dirty="0"/>
              <a:t>nsiderations</a:t>
            </a:r>
            <a:endParaRPr sz="2400" dirty="0"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4294967295"/>
          </p:nvPr>
        </p:nvSpPr>
        <p:spPr>
          <a:xfrm>
            <a:off x="605116" y="1155580"/>
            <a:ext cx="7933765" cy="2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Nixie One" panose="020B0604020202020204" charset="0"/>
              <a:buChar char="−"/>
            </a:pPr>
            <a:r>
              <a:rPr lang="en-US" sz="1800" b="1" dirty="0">
                <a:solidFill>
                  <a:schemeClr val="bg1"/>
                </a:solidFill>
              </a:rPr>
              <a:t>Consider the significance of the affected property</a:t>
            </a:r>
          </a:p>
          <a:p>
            <a:pPr marL="285750" indent="-285750">
              <a:buClr>
                <a:schemeClr val="bg1"/>
              </a:buClr>
              <a:buFont typeface="Nixie One" panose="020B0604020202020204" charset="0"/>
              <a:buChar char="−"/>
            </a:pPr>
            <a:r>
              <a:rPr lang="en-US" sz="1800" b="1" dirty="0">
                <a:solidFill>
                  <a:schemeClr val="bg1"/>
                </a:solidFill>
              </a:rPr>
              <a:t>Consider the needs of all parties. What partnerships are available? Who are the stakeholders?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Nixie One" panose="020B0604020202020204" charset="0"/>
              <a:buChar char="−"/>
            </a:pPr>
            <a:r>
              <a:rPr lang="en-US" sz="1800" b="1" dirty="0">
                <a:solidFill>
                  <a:schemeClr val="bg1"/>
                </a:solidFill>
              </a:rPr>
              <a:t>Consider the public benefit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Nixie One" panose="020B0604020202020204" charset="0"/>
              <a:buChar char="−"/>
            </a:pPr>
            <a:r>
              <a:rPr lang="en-US" sz="1800" b="1" dirty="0">
                <a:solidFill>
                  <a:schemeClr val="bg1"/>
                </a:solidFill>
              </a:rPr>
              <a:t>Consider mitigation that enhances knowledge and protection of resources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Nixie One" panose="020B0604020202020204" charset="0"/>
              <a:buChar char="−"/>
            </a:pPr>
            <a:r>
              <a:rPr lang="en-US" sz="1800" b="1" dirty="0">
                <a:solidFill>
                  <a:schemeClr val="bg1"/>
                </a:solidFill>
              </a:rPr>
              <a:t>Consider cost</a:t>
            </a:r>
          </a:p>
        </p:txBody>
      </p:sp>
      <p:sp>
        <p:nvSpPr>
          <p:cNvPr id="137" name="Google Shape;137;p1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80A3-D8A3-499A-8F5F-37FEBF3C33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18000"/>
          </a:blip>
          <a:stretch>
            <a:fillRect/>
          </a:stretch>
        </p:blipFill>
        <p:spPr>
          <a:xfrm>
            <a:off x="-185057" y="2730580"/>
            <a:ext cx="3859776" cy="385977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67E4B24-57AD-4897-BCF5-CD08FB22A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269" y="4018474"/>
            <a:ext cx="9239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7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ctrTitle" idx="4294967295"/>
          </p:nvPr>
        </p:nvSpPr>
        <p:spPr>
          <a:xfrm>
            <a:off x="1098671" y="522789"/>
            <a:ext cx="6946656" cy="7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DAHP’s Three-Pronged Approach</a:t>
            </a:r>
            <a:endParaRPr sz="3200" dirty="0"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4294967295"/>
          </p:nvPr>
        </p:nvSpPr>
        <p:spPr>
          <a:xfrm>
            <a:off x="605117" y="1142328"/>
            <a:ext cx="7933765" cy="2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1. Documentation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2. Public Education/Interpretation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</a:rPr>
              <a:t>3. Continued Physical Preservation</a:t>
            </a:r>
            <a:endParaRPr sz="2800" b="1" dirty="0">
              <a:solidFill>
                <a:schemeClr val="bg1"/>
              </a:solidFill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80A3-D8A3-499A-8F5F-37FEBF3C33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18000"/>
          </a:blip>
          <a:stretch>
            <a:fillRect/>
          </a:stretch>
        </p:blipFill>
        <p:spPr>
          <a:xfrm>
            <a:off x="5656807" y="2829884"/>
            <a:ext cx="3859776" cy="385977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67E4B24-57AD-4897-BCF5-CD08FB22A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269" y="4018474"/>
            <a:ext cx="923925" cy="1000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732</Words>
  <Application>Microsoft Office PowerPoint</Application>
  <PresentationFormat>On-screen Show (16:9)</PresentationFormat>
  <Paragraphs>115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Nixie One</vt:lpstr>
      <vt:lpstr>Arial</vt:lpstr>
      <vt:lpstr>Lato</vt:lpstr>
      <vt:lpstr>Roboto Slab</vt:lpstr>
      <vt:lpstr>Warwick template</vt:lpstr>
      <vt:lpstr>Built Environment Summit: Creative Mitigation Recap</vt:lpstr>
      <vt:lpstr>What is mitigation?</vt:lpstr>
      <vt:lpstr>DAHP MOUs/MOAs in Numbers</vt:lpstr>
      <vt:lpstr>PowerPoint Presentation</vt:lpstr>
      <vt:lpstr>What was discussed?</vt:lpstr>
      <vt:lpstr>DAHP BE Mitigation Standards</vt:lpstr>
      <vt:lpstr>What is creative mitigation?</vt:lpstr>
      <vt:lpstr>Mitigation Plan Considerations</vt:lpstr>
      <vt:lpstr>DAHP’s Three-Pronged Approach</vt:lpstr>
      <vt:lpstr>1. Documentation</vt:lpstr>
      <vt:lpstr>PowerPoint Presentation</vt:lpstr>
      <vt:lpstr>PowerPoint Presentation</vt:lpstr>
      <vt:lpstr>2. Education/ Interpretation</vt:lpstr>
      <vt:lpstr>PowerPoint Presentation</vt:lpstr>
      <vt:lpstr>PowerPoint Presentation</vt:lpstr>
      <vt:lpstr>3. Continued Physical Preservation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Houser, Michael (DAHP)</dc:creator>
  <cp:lastModifiedBy>Levesque, Maddie (DAHP)</cp:lastModifiedBy>
  <cp:revision>29</cp:revision>
  <dcterms:modified xsi:type="dcterms:W3CDTF">2024-12-18T23:45:23Z</dcterms:modified>
</cp:coreProperties>
</file>