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03" r:id="rId2"/>
    <p:sldId id="304" r:id="rId3"/>
    <p:sldId id="305" r:id="rId4"/>
    <p:sldId id="306" r:id="rId5"/>
    <p:sldId id="307" r:id="rId6"/>
    <p:sldId id="308" r:id="rId7"/>
    <p:sldId id="49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D549"/>
    <a:srgbClr val="C7C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069" autoAdjust="0"/>
  </p:normalViewPr>
  <p:slideViewPr>
    <p:cSldViewPr showGuides="1">
      <p:cViewPr varScale="1">
        <p:scale>
          <a:sx n="118" d="100"/>
          <a:sy n="118" d="100"/>
        </p:scale>
        <p:origin x="133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17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85304-7192-4332-95FD-1B2616B41B1B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5ED76-8557-4DE5-A724-D34F76EE5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92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A7FB-A80B-4782-A433-DE863355284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60A2A9-A350-4E23-9B35-E80C3226AB1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A7FB-A80B-4782-A433-DE863355284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0A2A9-A350-4E23-9B35-E80C3226A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A7FB-A80B-4782-A433-DE863355284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0A2A9-A350-4E23-9B35-E80C3226A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A7FB-A80B-4782-A433-DE863355284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0A2A9-A350-4E23-9B35-E80C3226A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 userDrawn="1"/>
        </p:nvSpPr>
        <p:spPr bwMode="auto">
          <a:xfrm>
            <a:off x="228600" y="0"/>
            <a:ext cx="3429000" cy="25908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138"/>
            <a:ext cx="15240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1524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14398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1600200"/>
            <a:ext cx="1447800" cy="51054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36661"/>
      </p:ext>
    </p:extLst>
  </p:cSld>
  <p:clrMapOvr>
    <a:masterClrMapping/>
  </p:clrMapOvr>
  <p:transition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ChangeArrowheads="1"/>
          </p:cNvSpPr>
          <p:nvPr userDrawn="1"/>
        </p:nvSpPr>
        <p:spPr bwMode="auto">
          <a:xfrm>
            <a:off x="228600" y="0"/>
            <a:ext cx="3429000" cy="25908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0138"/>
            <a:ext cx="15240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1524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100"/>
            <a:ext cx="1439863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1600200"/>
            <a:ext cx="1447800" cy="5105400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856689"/>
      </p:ext>
    </p:extLst>
  </p:cSld>
  <p:clrMapOvr>
    <a:masterClrMapping/>
  </p:clrMapOvr>
  <p:transition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A7FB-A80B-4782-A433-DE863355284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0A2A9-A350-4E23-9B35-E80C3226A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A7FB-A80B-4782-A433-DE863355284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0A2A9-A350-4E23-9B35-E80C3226A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A7FB-A80B-4782-A433-DE863355284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0A2A9-A350-4E23-9B35-E80C3226AB1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A7FB-A80B-4782-A433-DE863355284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0A2A9-A350-4E23-9B35-E80C3226AB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A7FB-A80B-4782-A433-DE863355284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0A2A9-A350-4E23-9B35-E80C3226A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A7FB-A80B-4782-A433-DE863355284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0A2A9-A350-4E23-9B35-E80C3226A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69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A7FB-A80B-4782-A433-DE863355284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0A2A9-A350-4E23-9B35-E80C3226AB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arallelogram 4"/>
          <p:cNvSpPr/>
          <p:nvPr userDrawn="1"/>
        </p:nvSpPr>
        <p:spPr>
          <a:xfrm>
            <a:off x="8001000" y="3886200"/>
            <a:ext cx="1143000" cy="2974596"/>
          </a:xfrm>
          <a:prstGeom prst="parallelogram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629400"/>
            <a:ext cx="9144000" cy="152400"/>
          </a:xfrm>
          <a:prstGeom prst="rect">
            <a:avLst/>
          </a:prstGeom>
          <a:solidFill>
            <a:srgbClr val="C7C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BA7FB-A80B-4782-A433-DE863355284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0A2A9-A350-4E23-9B35-E80C3226AB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3DDBA7FB-A80B-4782-A433-DE8633552841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A60A2A9-A350-4E23-9B35-E80C3226AB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5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819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1" descr="T:\GIS_Databases\Images\Historic\OAHP\Split Entry\House_Lynwood (1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279650"/>
            <a:ext cx="54324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573213" y="485775"/>
            <a:ext cx="5257800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4400" dirty="0">
                <a:solidFill>
                  <a:schemeClr val="tx2"/>
                </a:solidFill>
                <a:latin typeface="Century Gothic" panose="020B0502020202020204" pitchFamily="34" charset="0"/>
                <a:cs typeface="Arial" charset="0"/>
              </a:rPr>
              <a:t>SPLIT ENTRY</a:t>
            </a:r>
            <a:endParaRPr lang="en-US" altLang="en-US" dirty="0">
              <a:solidFill>
                <a:schemeClr val="tx2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53252" name="Rectangle 3"/>
          <p:cNvSpPr>
            <a:spLocks noChangeArrowheads="1"/>
          </p:cNvSpPr>
          <p:nvPr/>
        </p:nvSpPr>
        <p:spPr bwMode="auto">
          <a:xfrm>
            <a:off x="1587500" y="1071563"/>
            <a:ext cx="26289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1800" b="1" dirty="0">
                <a:latin typeface="Arial" charset="0"/>
                <a:cs typeface="Arial" charset="0"/>
              </a:rPr>
              <a:t>1950-1990</a:t>
            </a:r>
          </a:p>
        </p:txBody>
      </p:sp>
      <p:sp>
        <p:nvSpPr>
          <p:cNvPr id="53253" name="Text Box 12"/>
          <p:cNvSpPr txBox="1">
            <a:spLocks noChangeArrowheads="1"/>
          </p:cNvSpPr>
          <p:nvPr/>
        </p:nvSpPr>
        <p:spPr bwMode="auto">
          <a:xfrm>
            <a:off x="242888" y="1536700"/>
            <a:ext cx="4633912" cy="523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latin typeface="Arial" charset="0"/>
              </a:rPr>
              <a:t>Front door leads to two-story landing halfway between two floors, most often centrally located</a:t>
            </a:r>
            <a:endParaRPr lang="en-US" altLang="en-US" sz="1400" dirty="0">
              <a:latin typeface="Arial" charset="0"/>
            </a:endParaRPr>
          </a:p>
        </p:txBody>
      </p:sp>
      <p:cxnSp>
        <p:nvCxnSpPr>
          <p:cNvPr id="53254" name="Straight Arrow Connector 17"/>
          <p:cNvCxnSpPr>
            <a:cxnSpLocks noChangeShapeType="1"/>
            <a:stCxn id="53253" idx="2"/>
          </p:cNvCxnSpPr>
          <p:nvPr/>
        </p:nvCxnSpPr>
        <p:spPr bwMode="auto">
          <a:xfrm>
            <a:off x="2560638" y="2060575"/>
            <a:ext cx="1325562" cy="1978025"/>
          </a:xfrm>
          <a:prstGeom prst="straightConnector1">
            <a:avLst/>
          </a:prstGeom>
          <a:noFill/>
          <a:ln w="19050" algn="ctr">
            <a:solidFill>
              <a:schemeClr val="tx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55" name="Text Box 12"/>
          <p:cNvSpPr txBox="1">
            <a:spLocks noChangeArrowheads="1"/>
          </p:cNvSpPr>
          <p:nvPr/>
        </p:nvSpPr>
        <p:spPr bwMode="auto">
          <a:xfrm>
            <a:off x="7239000" y="5029200"/>
            <a:ext cx="1744663" cy="11699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latin typeface="Arial" charset="0"/>
              </a:rPr>
              <a:t>Applied ornamentation varies with high use of Colonial elements</a:t>
            </a:r>
            <a:endParaRPr lang="en-US" altLang="en-US" sz="1400" dirty="0">
              <a:latin typeface="Arial" charset="0"/>
            </a:endParaRPr>
          </a:p>
        </p:txBody>
      </p:sp>
      <p:cxnSp>
        <p:nvCxnSpPr>
          <p:cNvPr id="53256" name="Straight Arrow Connector 17"/>
          <p:cNvCxnSpPr>
            <a:cxnSpLocks noChangeShapeType="1"/>
            <a:stCxn id="53255" idx="1"/>
          </p:cNvCxnSpPr>
          <p:nvPr/>
        </p:nvCxnSpPr>
        <p:spPr bwMode="auto">
          <a:xfrm flipH="1" flipV="1">
            <a:off x="5791200" y="4940300"/>
            <a:ext cx="1447800" cy="673100"/>
          </a:xfrm>
          <a:prstGeom prst="straightConnector1">
            <a:avLst/>
          </a:prstGeom>
          <a:noFill/>
          <a:ln w="19050" algn="ctr">
            <a:solidFill>
              <a:schemeClr val="tx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57" name="Text Box 12"/>
          <p:cNvSpPr txBox="1">
            <a:spLocks noChangeArrowheads="1"/>
          </p:cNvSpPr>
          <p:nvPr/>
        </p:nvSpPr>
        <p:spPr bwMode="auto">
          <a:xfrm>
            <a:off x="5402263" y="1428750"/>
            <a:ext cx="3267075" cy="7381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latin typeface="Arial" charset="0"/>
              </a:rPr>
              <a:t>Various types of roof forms found including front and side-facing gables or combination thereof</a:t>
            </a:r>
            <a:endParaRPr lang="en-US" altLang="en-US" sz="1400" dirty="0">
              <a:latin typeface="Arial" charset="0"/>
            </a:endParaRPr>
          </a:p>
        </p:txBody>
      </p:sp>
      <p:cxnSp>
        <p:nvCxnSpPr>
          <p:cNvPr id="53258" name="Straight Arrow Connector 17"/>
          <p:cNvCxnSpPr>
            <a:cxnSpLocks noChangeShapeType="1"/>
            <a:stCxn id="53257" idx="2"/>
          </p:cNvCxnSpPr>
          <p:nvPr/>
        </p:nvCxnSpPr>
        <p:spPr bwMode="auto">
          <a:xfrm flipH="1">
            <a:off x="5715000" y="2166938"/>
            <a:ext cx="1320800" cy="882650"/>
          </a:xfrm>
          <a:prstGeom prst="straightConnector1">
            <a:avLst/>
          </a:prstGeom>
          <a:noFill/>
          <a:ln w="19050" algn="ctr">
            <a:solidFill>
              <a:schemeClr val="tx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59" name="Text Box 12"/>
          <p:cNvSpPr txBox="1">
            <a:spLocks noChangeArrowheads="1"/>
          </p:cNvSpPr>
          <p:nvPr/>
        </p:nvSpPr>
        <p:spPr bwMode="auto">
          <a:xfrm>
            <a:off x="242888" y="2438400"/>
            <a:ext cx="1219200" cy="22463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latin typeface="Arial" charset="0"/>
              </a:rPr>
              <a:t>Upper level contains working and sleeping spaces, lower level has garage and living area</a:t>
            </a:r>
            <a:endParaRPr lang="en-US" altLang="en-US" sz="1400" dirty="0">
              <a:latin typeface="Arial" charset="0"/>
            </a:endParaRP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7235825" y="2438400"/>
            <a:ext cx="1744663" cy="7381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latin typeface="Arial" charset="0"/>
              </a:rPr>
              <a:t>Often, upper level has projecting facade</a:t>
            </a:r>
            <a:endParaRPr lang="en-US" altLang="en-US" sz="1400" dirty="0">
              <a:latin typeface="Arial" charset="0"/>
            </a:endParaRPr>
          </a:p>
        </p:txBody>
      </p:sp>
      <p:cxnSp>
        <p:nvCxnSpPr>
          <p:cNvPr id="53261" name="Straight Arrow Connector 20"/>
          <p:cNvCxnSpPr>
            <a:cxnSpLocks noChangeShapeType="1"/>
            <a:stCxn id="53260" idx="1"/>
          </p:cNvCxnSpPr>
          <p:nvPr/>
        </p:nvCxnSpPr>
        <p:spPr bwMode="auto">
          <a:xfrm flipH="1">
            <a:off x="5626100" y="2808288"/>
            <a:ext cx="1609725" cy="1001712"/>
          </a:xfrm>
          <a:prstGeom prst="straightConnector1">
            <a:avLst/>
          </a:prstGeom>
          <a:noFill/>
          <a:ln w="19050" algn="ctr">
            <a:solidFill>
              <a:schemeClr val="tx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62" name="Text Box 12"/>
          <p:cNvSpPr txBox="1">
            <a:spLocks noChangeArrowheads="1"/>
          </p:cNvSpPr>
          <p:nvPr/>
        </p:nvSpPr>
        <p:spPr bwMode="auto">
          <a:xfrm>
            <a:off x="1866900" y="6354763"/>
            <a:ext cx="2070100" cy="3063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latin typeface="Arial" charset="0"/>
              </a:rPr>
              <a:t>Concrete Foundation</a:t>
            </a:r>
            <a:endParaRPr lang="en-US" altLang="en-US" sz="1400" dirty="0">
              <a:latin typeface="Arial" charset="0"/>
            </a:endParaRPr>
          </a:p>
        </p:txBody>
      </p:sp>
      <p:cxnSp>
        <p:nvCxnSpPr>
          <p:cNvPr id="53263" name="Straight Arrow Connector 17"/>
          <p:cNvCxnSpPr>
            <a:cxnSpLocks noChangeShapeType="1"/>
            <a:stCxn id="53262" idx="0"/>
          </p:cNvCxnSpPr>
          <p:nvPr/>
        </p:nvCxnSpPr>
        <p:spPr bwMode="auto">
          <a:xfrm flipV="1">
            <a:off x="2901950" y="4800600"/>
            <a:ext cx="1593850" cy="1554163"/>
          </a:xfrm>
          <a:prstGeom prst="straightConnector1">
            <a:avLst/>
          </a:prstGeom>
          <a:noFill/>
          <a:ln w="19050" algn="ctr">
            <a:solidFill>
              <a:schemeClr val="tx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64" name="Text Box 12"/>
          <p:cNvSpPr txBox="1">
            <a:spLocks noChangeArrowheads="1"/>
          </p:cNvSpPr>
          <p:nvPr/>
        </p:nvSpPr>
        <p:spPr bwMode="auto">
          <a:xfrm>
            <a:off x="273050" y="5130800"/>
            <a:ext cx="1219200" cy="1384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latin typeface="Arial" charset="0"/>
              </a:rPr>
              <a:t>Raised basement with windows near grade level</a:t>
            </a:r>
            <a:endParaRPr lang="en-US" altLang="en-US" sz="1400" dirty="0">
              <a:latin typeface="Arial" charset="0"/>
            </a:endParaRPr>
          </a:p>
        </p:txBody>
      </p:sp>
      <p:cxnSp>
        <p:nvCxnSpPr>
          <p:cNvPr id="53265" name="Straight Arrow Connector 17"/>
          <p:cNvCxnSpPr>
            <a:cxnSpLocks noChangeShapeType="1"/>
            <a:stCxn id="53264" idx="3"/>
          </p:cNvCxnSpPr>
          <p:nvPr/>
        </p:nvCxnSpPr>
        <p:spPr bwMode="auto">
          <a:xfrm flipV="1">
            <a:off x="1492250" y="4402138"/>
            <a:ext cx="1365250" cy="1420812"/>
          </a:xfrm>
          <a:prstGeom prst="straightConnector1">
            <a:avLst/>
          </a:prstGeom>
          <a:noFill/>
          <a:ln w="19050" algn="ctr">
            <a:solidFill>
              <a:schemeClr val="tx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66" name="Text Box 12"/>
          <p:cNvSpPr txBox="1">
            <a:spLocks noChangeArrowheads="1"/>
          </p:cNvSpPr>
          <p:nvPr/>
        </p:nvSpPr>
        <p:spPr bwMode="auto">
          <a:xfrm>
            <a:off x="7315200" y="3633788"/>
            <a:ext cx="1665288" cy="9540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400" b="1" dirty="0">
                <a:latin typeface="Arial" charset="0"/>
              </a:rPr>
              <a:t>Aluminum sliding glass windows are common</a:t>
            </a:r>
            <a:endParaRPr lang="en-US" altLang="en-US" sz="1400" dirty="0">
              <a:latin typeface="Arial" charset="0"/>
            </a:endParaRPr>
          </a:p>
        </p:txBody>
      </p:sp>
      <p:sp>
        <p:nvSpPr>
          <p:cNvPr id="53267" name="Text Box 7"/>
          <p:cNvSpPr txBox="1">
            <a:spLocks noChangeArrowheads="1"/>
          </p:cNvSpPr>
          <p:nvPr/>
        </p:nvSpPr>
        <p:spPr bwMode="auto">
          <a:xfrm>
            <a:off x="4216400" y="6165850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chemeClr val="tx2"/>
                </a:solidFill>
                <a:latin typeface="Arial" charset="0"/>
              </a:rPr>
              <a:t>House</a:t>
            </a:r>
            <a:r>
              <a:rPr lang="en-US" altLang="en-US" sz="1200" dirty="0">
                <a:solidFill>
                  <a:schemeClr val="tx2"/>
                </a:solidFill>
                <a:latin typeface="Arial" charset="0"/>
              </a:rPr>
              <a:t>  Lynwood, c.1970</a:t>
            </a:r>
            <a:r>
              <a:rPr lang="en-US" altLang="en-US" sz="1400" dirty="0">
                <a:solidFill>
                  <a:schemeClr val="tx2"/>
                </a:solidFill>
                <a:latin typeface="Arial" charset="0"/>
              </a:rPr>
              <a:t> </a:t>
            </a:r>
          </a:p>
        </p:txBody>
      </p:sp>
      <p:sp>
        <p:nvSpPr>
          <p:cNvPr id="53270" name="Line 25"/>
          <p:cNvSpPr>
            <a:spLocks noChangeShapeType="1"/>
          </p:cNvSpPr>
          <p:nvPr/>
        </p:nvSpPr>
        <p:spPr bwMode="auto">
          <a:xfrm>
            <a:off x="4976812" y="528638"/>
            <a:ext cx="83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1" name="Line 26"/>
          <p:cNvSpPr>
            <a:spLocks noChangeShapeType="1"/>
          </p:cNvSpPr>
          <p:nvPr/>
        </p:nvSpPr>
        <p:spPr bwMode="auto">
          <a:xfrm>
            <a:off x="6819900" y="519113"/>
            <a:ext cx="83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2" name="Rectangle 28"/>
          <p:cNvSpPr>
            <a:spLocks noChangeArrowheads="1"/>
          </p:cNvSpPr>
          <p:nvPr/>
        </p:nvSpPr>
        <p:spPr bwMode="auto">
          <a:xfrm>
            <a:off x="6238875" y="566738"/>
            <a:ext cx="228600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53273" name="AutoShape 29"/>
          <p:cNvSpPr>
            <a:spLocks noChangeArrowheads="1"/>
          </p:cNvSpPr>
          <p:nvPr/>
        </p:nvSpPr>
        <p:spPr bwMode="auto">
          <a:xfrm rot="16200000">
            <a:off x="6557962" y="331788"/>
            <a:ext cx="609600" cy="990600"/>
          </a:xfrm>
          <a:prstGeom prst="triangle">
            <a:avLst>
              <a:gd name="adj" fmla="val 50000"/>
            </a:avLst>
          </a:prstGeom>
          <a:noFill/>
          <a:ln w="22225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53274" name="Line 25"/>
          <p:cNvSpPr>
            <a:spLocks noChangeShapeType="1"/>
          </p:cNvSpPr>
          <p:nvPr/>
        </p:nvSpPr>
        <p:spPr bwMode="auto">
          <a:xfrm>
            <a:off x="4983163" y="1131888"/>
            <a:ext cx="83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5" name="AutoShape 29"/>
          <p:cNvSpPr>
            <a:spLocks noChangeArrowheads="1"/>
          </p:cNvSpPr>
          <p:nvPr/>
        </p:nvSpPr>
        <p:spPr bwMode="auto">
          <a:xfrm rot="5400000">
            <a:off x="5553075" y="336550"/>
            <a:ext cx="609600" cy="990600"/>
          </a:xfrm>
          <a:prstGeom prst="triangle">
            <a:avLst>
              <a:gd name="adj" fmla="val 50000"/>
            </a:avLst>
          </a:prstGeom>
          <a:noFill/>
          <a:ln w="22225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solidFill>
                <a:schemeClr val="bg1"/>
              </a:solidFill>
            </a:endParaRPr>
          </a:p>
        </p:txBody>
      </p:sp>
      <p:sp>
        <p:nvSpPr>
          <p:cNvPr id="53269" name="Line 27"/>
          <p:cNvSpPr>
            <a:spLocks noChangeShapeType="1"/>
          </p:cNvSpPr>
          <p:nvPr/>
        </p:nvSpPr>
        <p:spPr bwMode="auto">
          <a:xfrm>
            <a:off x="6831013" y="1136650"/>
            <a:ext cx="838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7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7"/>
          <p:cNvSpPr txBox="1">
            <a:spLocks noChangeArrowheads="1"/>
          </p:cNvSpPr>
          <p:nvPr/>
        </p:nvSpPr>
        <p:spPr bwMode="auto">
          <a:xfrm>
            <a:off x="2595563" y="3409950"/>
            <a:ext cx="69215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Plan Book</a:t>
            </a:r>
            <a:r>
              <a:rPr lang="en-US" altLang="en-US" sz="1200" dirty="0">
                <a:latin typeface="Arial" charset="0"/>
              </a:rPr>
              <a:t>  1962</a:t>
            </a:r>
            <a:endParaRPr lang="en-US" altLang="en-US" sz="1400" dirty="0">
              <a:latin typeface="Arial" charset="0"/>
            </a:endParaRPr>
          </a:p>
        </p:txBody>
      </p:sp>
      <p:sp>
        <p:nvSpPr>
          <p:cNvPr id="54275" name="Text Box 11"/>
          <p:cNvSpPr txBox="1">
            <a:spLocks noChangeArrowheads="1"/>
          </p:cNvSpPr>
          <p:nvPr/>
        </p:nvSpPr>
        <p:spPr bwMode="auto">
          <a:xfrm>
            <a:off x="6205538" y="6429375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Seattle Times</a:t>
            </a:r>
            <a:r>
              <a:rPr lang="en-US" altLang="en-US" sz="1200" dirty="0">
                <a:latin typeface="Arial" charset="0"/>
              </a:rPr>
              <a:t>  October 22, 1950</a:t>
            </a:r>
            <a:endParaRPr lang="en-US" altLang="en-US" sz="1400" dirty="0">
              <a:latin typeface="Arial" charset="0"/>
            </a:endParaRPr>
          </a:p>
        </p:txBody>
      </p:sp>
      <p:sp>
        <p:nvSpPr>
          <p:cNvPr id="54277" name="Rectangle 3"/>
          <p:cNvSpPr>
            <a:spLocks noChangeArrowheads="1"/>
          </p:cNvSpPr>
          <p:nvPr/>
        </p:nvSpPr>
        <p:spPr bwMode="auto">
          <a:xfrm>
            <a:off x="1582738" y="471488"/>
            <a:ext cx="405606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4400" dirty="0">
                <a:solidFill>
                  <a:schemeClr val="tx2"/>
                </a:solidFill>
                <a:latin typeface="Century Gothic" panose="020B0502020202020204" pitchFamily="34" charset="0"/>
                <a:cs typeface="Arial" charset="0"/>
              </a:rPr>
              <a:t>SPLIT ENTRY</a:t>
            </a:r>
            <a:endParaRPr lang="en-US" altLang="en-US" dirty="0">
              <a:solidFill>
                <a:schemeClr val="tx2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54279" name="Rectangle 3"/>
          <p:cNvSpPr>
            <a:spLocks noChangeArrowheads="1"/>
          </p:cNvSpPr>
          <p:nvPr/>
        </p:nvSpPr>
        <p:spPr bwMode="auto">
          <a:xfrm>
            <a:off x="1587500" y="1071563"/>
            <a:ext cx="26289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1600" b="1" dirty="0">
                <a:latin typeface="Arial" charset="0"/>
                <a:cs typeface="Arial" charset="0"/>
              </a:rPr>
              <a:t>History</a:t>
            </a:r>
          </a:p>
        </p:txBody>
      </p:sp>
      <p:pic>
        <p:nvPicPr>
          <p:cNvPr id="54280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571625"/>
            <a:ext cx="226218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 Box 11"/>
          <p:cNvSpPr txBox="1">
            <a:spLocks noChangeArrowheads="1"/>
          </p:cNvSpPr>
          <p:nvPr/>
        </p:nvSpPr>
        <p:spPr bwMode="auto">
          <a:xfrm>
            <a:off x="82550" y="3733800"/>
            <a:ext cx="226536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Seattle Times</a:t>
            </a:r>
            <a:r>
              <a:rPr lang="en-US" altLang="en-US" sz="1200" dirty="0">
                <a:latin typeface="Arial" charset="0"/>
              </a:rPr>
              <a:t>  June 13, 1958</a:t>
            </a:r>
            <a:endParaRPr lang="en-US" altLang="en-US" sz="1400" dirty="0">
              <a:latin typeface="Arial" charset="0"/>
            </a:endParaRPr>
          </a:p>
        </p:txBody>
      </p:sp>
      <p:pic>
        <p:nvPicPr>
          <p:cNvPr id="54282" name="Picture 18" descr="T:\GIS_Databases\Images\Historic\OAHP\Split Entry\Town_and_CountryRanch_1962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20800"/>
            <a:ext cx="22860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3" name="Text Box 11"/>
          <p:cNvSpPr txBox="1">
            <a:spLocks noChangeArrowheads="1"/>
          </p:cNvSpPr>
          <p:nvPr/>
        </p:nvSpPr>
        <p:spPr bwMode="auto">
          <a:xfrm>
            <a:off x="98425" y="6443663"/>
            <a:ext cx="32543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Seattle Times </a:t>
            </a:r>
            <a:r>
              <a:rPr lang="en-US" altLang="en-US" sz="1200" dirty="0">
                <a:latin typeface="Arial" charset="0"/>
              </a:rPr>
              <a:t>March 31, 1957</a:t>
            </a:r>
            <a:endParaRPr lang="en-US" altLang="en-US" sz="1400" dirty="0">
              <a:latin typeface="Arial" charset="0"/>
            </a:endParaRPr>
          </a:p>
        </p:txBody>
      </p:sp>
      <p:pic>
        <p:nvPicPr>
          <p:cNvPr id="54284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1500188"/>
            <a:ext cx="2657475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85" name="Text Box 11"/>
          <p:cNvSpPr txBox="1">
            <a:spLocks noChangeArrowheads="1"/>
          </p:cNvSpPr>
          <p:nvPr/>
        </p:nvSpPr>
        <p:spPr bwMode="auto">
          <a:xfrm>
            <a:off x="5840413" y="3649663"/>
            <a:ext cx="32527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Spokesman Review  </a:t>
            </a:r>
            <a:r>
              <a:rPr lang="en-US" altLang="en-US" sz="1200" dirty="0">
                <a:latin typeface="Arial" charset="0"/>
              </a:rPr>
              <a:t>June 30, 1968</a:t>
            </a:r>
            <a:endParaRPr lang="en-US" altLang="en-US" sz="1400" dirty="0">
              <a:latin typeface="Arial" charset="0"/>
            </a:endParaRPr>
          </a:p>
        </p:txBody>
      </p:sp>
      <p:pic>
        <p:nvPicPr>
          <p:cNvPr id="54286" name="Picture 22" descr="T:\GIS_Databases\Images\Historic\OAHP\Split Entry\Seattle Times_Oct22_19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16579" r="33684" b="39284"/>
          <a:stretch>
            <a:fillRect/>
          </a:stretch>
        </p:blipFill>
        <p:spPr bwMode="auto">
          <a:xfrm>
            <a:off x="5410200" y="4362450"/>
            <a:ext cx="3614738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4098925"/>
            <a:ext cx="2609850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8" name="Picture 22" descr="T:\GIS_Databases\Images\Historic\OAHP\Split Entry\SplitLevel1_19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4424363"/>
            <a:ext cx="17780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9" name="Text Box 7"/>
          <p:cNvSpPr txBox="1">
            <a:spLocks noChangeArrowheads="1"/>
          </p:cNvSpPr>
          <p:nvPr/>
        </p:nvSpPr>
        <p:spPr bwMode="auto">
          <a:xfrm>
            <a:off x="4608513" y="6072188"/>
            <a:ext cx="6921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Plan Book</a:t>
            </a:r>
            <a:r>
              <a:rPr lang="en-US" altLang="en-US" sz="1200" dirty="0">
                <a:latin typeface="Arial" charset="0"/>
              </a:rPr>
              <a:t>  1968</a:t>
            </a:r>
            <a:endParaRPr lang="en-US" altLang="en-US" sz="1400" dirty="0">
              <a:latin typeface="Arial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946650" y="519113"/>
            <a:ext cx="2722563" cy="617537"/>
            <a:chOff x="4946650" y="519113"/>
            <a:chExt cx="2722563" cy="617537"/>
          </a:xfrm>
        </p:grpSpPr>
        <p:grpSp>
          <p:nvGrpSpPr>
            <p:cNvPr id="26" name="Group 33"/>
            <p:cNvGrpSpPr>
              <a:grpSpLocks/>
            </p:cNvGrpSpPr>
            <p:nvPr/>
          </p:nvGrpSpPr>
          <p:grpSpPr bwMode="auto">
            <a:xfrm>
              <a:off x="4946650" y="519113"/>
              <a:ext cx="2711450" cy="617537"/>
              <a:chOff x="5741988" y="471488"/>
              <a:chExt cx="2711450" cy="617537"/>
            </a:xfrm>
          </p:grpSpPr>
          <p:sp>
            <p:nvSpPr>
              <p:cNvPr id="28" name="Line 25"/>
              <p:cNvSpPr>
                <a:spLocks noChangeShapeType="1"/>
              </p:cNvSpPr>
              <p:nvPr/>
            </p:nvSpPr>
            <p:spPr bwMode="auto">
              <a:xfrm>
                <a:off x="5772150" y="481013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26"/>
              <p:cNvSpPr>
                <a:spLocks noChangeShapeType="1"/>
              </p:cNvSpPr>
              <p:nvPr/>
            </p:nvSpPr>
            <p:spPr bwMode="auto">
              <a:xfrm>
                <a:off x="7615238" y="471488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7034213" y="519113"/>
                <a:ext cx="228600" cy="45720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AutoShape 29"/>
              <p:cNvSpPr>
                <a:spLocks noChangeArrowheads="1"/>
              </p:cNvSpPr>
              <p:nvPr/>
            </p:nvSpPr>
            <p:spPr bwMode="auto">
              <a:xfrm rot="-5400000">
                <a:off x="7353300" y="284163"/>
                <a:ext cx="609600" cy="990600"/>
              </a:xfrm>
              <a:prstGeom prst="triangle">
                <a:avLst>
                  <a:gd name="adj" fmla="val 50000"/>
                </a:avLst>
              </a:prstGeom>
              <a:noFill/>
              <a:ln w="22225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Line 25"/>
              <p:cNvSpPr>
                <a:spLocks noChangeShapeType="1"/>
              </p:cNvSpPr>
              <p:nvPr/>
            </p:nvSpPr>
            <p:spPr bwMode="auto">
              <a:xfrm>
                <a:off x="5741988" y="1063625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AutoShape 29"/>
              <p:cNvSpPr>
                <a:spLocks noChangeArrowheads="1"/>
              </p:cNvSpPr>
              <p:nvPr/>
            </p:nvSpPr>
            <p:spPr bwMode="auto">
              <a:xfrm rot="5400000">
                <a:off x="6348413" y="288925"/>
                <a:ext cx="609600" cy="990600"/>
              </a:xfrm>
              <a:prstGeom prst="triangle">
                <a:avLst>
                  <a:gd name="adj" fmla="val 50000"/>
                </a:avLst>
              </a:prstGeom>
              <a:noFill/>
              <a:ln w="22225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6831013" y="1136650"/>
              <a:ext cx="838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3502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7"/>
          <p:cNvSpPr txBox="1">
            <a:spLocks noChangeArrowheads="1"/>
          </p:cNvSpPr>
          <p:nvPr/>
        </p:nvSpPr>
        <p:spPr bwMode="auto">
          <a:xfrm>
            <a:off x="152400" y="3775075"/>
            <a:ext cx="281940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House</a:t>
            </a:r>
            <a:r>
              <a:rPr lang="en-US" altLang="en-US" sz="1200" dirty="0">
                <a:latin typeface="Arial" charset="0"/>
              </a:rPr>
              <a:t>  Bellevue, c.1968 </a:t>
            </a:r>
          </a:p>
        </p:txBody>
      </p:sp>
      <p:sp>
        <p:nvSpPr>
          <p:cNvPr id="55299" name="Text Box 9"/>
          <p:cNvSpPr txBox="1">
            <a:spLocks noChangeArrowheads="1"/>
          </p:cNvSpPr>
          <p:nvPr/>
        </p:nvSpPr>
        <p:spPr bwMode="auto">
          <a:xfrm>
            <a:off x="152400" y="6400800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House</a:t>
            </a:r>
            <a:r>
              <a:rPr lang="en-US" altLang="en-US" sz="1200" dirty="0">
                <a:latin typeface="Arial" charset="0"/>
              </a:rPr>
              <a:t>  Kent, c.1970 </a:t>
            </a:r>
          </a:p>
        </p:txBody>
      </p:sp>
      <p:sp>
        <p:nvSpPr>
          <p:cNvPr id="55300" name="Text Box 11"/>
          <p:cNvSpPr txBox="1">
            <a:spLocks noChangeArrowheads="1"/>
          </p:cNvSpPr>
          <p:nvPr/>
        </p:nvSpPr>
        <p:spPr bwMode="auto">
          <a:xfrm>
            <a:off x="5599113" y="6477000"/>
            <a:ext cx="34258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“Riviera” Model Home</a:t>
            </a:r>
            <a:r>
              <a:rPr lang="en-US" altLang="en-US" sz="1200" dirty="0">
                <a:latin typeface="Arial" charset="0"/>
              </a:rPr>
              <a:t>  Bellevue, c.1958 </a:t>
            </a:r>
          </a:p>
        </p:txBody>
      </p:sp>
      <p:sp>
        <p:nvSpPr>
          <p:cNvPr id="55306" name="Rectangle 3"/>
          <p:cNvSpPr>
            <a:spLocks noChangeArrowheads="1"/>
          </p:cNvSpPr>
          <p:nvPr/>
        </p:nvSpPr>
        <p:spPr bwMode="auto">
          <a:xfrm>
            <a:off x="1582738" y="471488"/>
            <a:ext cx="405606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4400" dirty="0">
                <a:solidFill>
                  <a:schemeClr val="tx2"/>
                </a:solidFill>
                <a:latin typeface="Century Gothic" panose="020B0502020202020204" pitchFamily="34" charset="0"/>
                <a:cs typeface="Arial" charset="0"/>
              </a:rPr>
              <a:t>SPLIT ENTRY</a:t>
            </a:r>
            <a:endParaRPr lang="en-US" altLang="en-US" dirty="0">
              <a:solidFill>
                <a:schemeClr val="tx2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55309" name="Rectangle 3"/>
          <p:cNvSpPr>
            <a:spLocks noChangeArrowheads="1"/>
          </p:cNvSpPr>
          <p:nvPr/>
        </p:nvSpPr>
        <p:spPr bwMode="auto">
          <a:xfrm>
            <a:off x="1587500" y="1071563"/>
            <a:ext cx="26289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1600" b="1" dirty="0">
                <a:latin typeface="Arial" charset="0"/>
                <a:cs typeface="Arial" charset="0"/>
              </a:rPr>
              <a:t>Residential Examples</a:t>
            </a:r>
          </a:p>
        </p:txBody>
      </p:sp>
      <p:pic>
        <p:nvPicPr>
          <p:cNvPr id="55310" name="Picture 17" descr="T:\GIS_Databases\Images\Historic\OAHP\Split Entry\147thAvese_Bellevue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38288"/>
            <a:ext cx="3706813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2" name="Picture 19" descr="T:\GIS_Databases\Images\Historic\OAHP\Split Entry\201_165thAveNE_Bellevu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4052888"/>
            <a:ext cx="388620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3" name="Picture 20" descr="T:\GIS_Databases\Images\Historic\OAHP\Split Entry\House_Lynwood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3" y="1385888"/>
            <a:ext cx="4216400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4" name="Text Box 7"/>
          <p:cNvSpPr txBox="1">
            <a:spLocks noChangeArrowheads="1"/>
          </p:cNvSpPr>
          <p:nvPr/>
        </p:nvSpPr>
        <p:spPr bwMode="auto">
          <a:xfrm>
            <a:off x="4189413" y="3803650"/>
            <a:ext cx="281940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House</a:t>
            </a:r>
            <a:r>
              <a:rPr lang="en-US" altLang="en-US" sz="1200" dirty="0">
                <a:latin typeface="Arial" charset="0"/>
              </a:rPr>
              <a:t>  Lynwood, c.1972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946650" y="519113"/>
            <a:ext cx="2722563" cy="617537"/>
            <a:chOff x="4946650" y="519113"/>
            <a:chExt cx="2722563" cy="617537"/>
          </a:xfrm>
        </p:grpSpPr>
        <p:grpSp>
          <p:nvGrpSpPr>
            <p:cNvPr id="31" name="Group 33"/>
            <p:cNvGrpSpPr>
              <a:grpSpLocks/>
            </p:cNvGrpSpPr>
            <p:nvPr/>
          </p:nvGrpSpPr>
          <p:grpSpPr bwMode="auto">
            <a:xfrm>
              <a:off x="4946650" y="519113"/>
              <a:ext cx="2711450" cy="617537"/>
              <a:chOff x="5741988" y="471488"/>
              <a:chExt cx="2711450" cy="617537"/>
            </a:xfrm>
          </p:grpSpPr>
          <p:sp>
            <p:nvSpPr>
              <p:cNvPr id="33" name="Line 25"/>
              <p:cNvSpPr>
                <a:spLocks noChangeShapeType="1"/>
              </p:cNvSpPr>
              <p:nvPr/>
            </p:nvSpPr>
            <p:spPr bwMode="auto">
              <a:xfrm>
                <a:off x="5772150" y="481013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26"/>
              <p:cNvSpPr>
                <a:spLocks noChangeShapeType="1"/>
              </p:cNvSpPr>
              <p:nvPr/>
            </p:nvSpPr>
            <p:spPr bwMode="auto">
              <a:xfrm>
                <a:off x="7615238" y="471488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Rectangle 28"/>
              <p:cNvSpPr>
                <a:spLocks noChangeArrowheads="1"/>
              </p:cNvSpPr>
              <p:nvPr/>
            </p:nvSpPr>
            <p:spPr bwMode="auto">
              <a:xfrm>
                <a:off x="7034213" y="519113"/>
                <a:ext cx="228600" cy="45720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AutoShape 29"/>
              <p:cNvSpPr>
                <a:spLocks noChangeArrowheads="1"/>
              </p:cNvSpPr>
              <p:nvPr/>
            </p:nvSpPr>
            <p:spPr bwMode="auto">
              <a:xfrm rot="-5400000">
                <a:off x="7353300" y="284163"/>
                <a:ext cx="609600" cy="990600"/>
              </a:xfrm>
              <a:prstGeom prst="triangle">
                <a:avLst>
                  <a:gd name="adj" fmla="val 50000"/>
                </a:avLst>
              </a:prstGeom>
              <a:noFill/>
              <a:ln w="22225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Line 25"/>
              <p:cNvSpPr>
                <a:spLocks noChangeShapeType="1"/>
              </p:cNvSpPr>
              <p:nvPr/>
            </p:nvSpPr>
            <p:spPr bwMode="auto">
              <a:xfrm>
                <a:off x="5741988" y="1063625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AutoShape 29"/>
              <p:cNvSpPr>
                <a:spLocks noChangeArrowheads="1"/>
              </p:cNvSpPr>
              <p:nvPr/>
            </p:nvSpPr>
            <p:spPr bwMode="auto">
              <a:xfrm rot="5400000">
                <a:off x="6348413" y="288925"/>
                <a:ext cx="609600" cy="990600"/>
              </a:xfrm>
              <a:prstGeom prst="triangle">
                <a:avLst>
                  <a:gd name="adj" fmla="val 50000"/>
                </a:avLst>
              </a:prstGeom>
              <a:noFill/>
              <a:ln w="22225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>
              <a:off x="6831013" y="1136650"/>
              <a:ext cx="838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9202" name="Picture 2" descr="T:\GIS_Databases\Images\Historic\OAHP\Split Entry\23521_110thPlSE_Kent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4110038"/>
            <a:ext cx="4733925" cy="229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704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5"/>
          <p:cNvSpPr txBox="1">
            <a:spLocks noChangeArrowheads="1"/>
          </p:cNvSpPr>
          <p:nvPr/>
        </p:nvSpPr>
        <p:spPr bwMode="auto">
          <a:xfrm>
            <a:off x="6248400" y="6484938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House</a:t>
            </a:r>
            <a:r>
              <a:rPr lang="en-US" altLang="en-US" sz="1200" dirty="0">
                <a:latin typeface="Arial" charset="0"/>
              </a:rPr>
              <a:t>  Kennewick, c.1965 </a:t>
            </a:r>
          </a:p>
        </p:txBody>
      </p:sp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5008563" y="3617913"/>
            <a:ext cx="28194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House</a:t>
            </a:r>
            <a:r>
              <a:rPr lang="en-US" altLang="en-US" sz="1200" dirty="0">
                <a:latin typeface="Arial" charset="0"/>
              </a:rPr>
              <a:t>  Richland, c.1975 </a:t>
            </a:r>
          </a:p>
        </p:txBody>
      </p: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228600" y="3733800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House</a:t>
            </a:r>
            <a:r>
              <a:rPr lang="en-US" altLang="en-US" sz="1200" dirty="0">
                <a:latin typeface="Arial" charset="0"/>
              </a:rPr>
              <a:t>  Seattle, c.1968 </a:t>
            </a:r>
          </a:p>
        </p:txBody>
      </p:sp>
      <p:sp>
        <p:nvSpPr>
          <p:cNvPr id="56325" name="Text Box 8"/>
          <p:cNvSpPr txBox="1">
            <a:spLocks noChangeArrowheads="1"/>
          </p:cNvSpPr>
          <p:nvPr/>
        </p:nvSpPr>
        <p:spPr bwMode="auto">
          <a:xfrm>
            <a:off x="134938" y="6473825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House</a:t>
            </a:r>
            <a:r>
              <a:rPr lang="en-US" altLang="en-US" sz="1200" dirty="0">
                <a:latin typeface="Arial" charset="0"/>
              </a:rPr>
              <a:t>  Spokane, c.1975 </a:t>
            </a:r>
          </a:p>
        </p:txBody>
      </p:sp>
      <p:sp>
        <p:nvSpPr>
          <p:cNvPr id="56326" name="Rectangle 3"/>
          <p:cNvSpPr>
            <a:spLocks noChangeArrowheads="1"/>
          </p:cNvSpPr>
          <p:nvPr/>
        </p:nvSpPr>
        <p:spPr bwMode="auto">
          <a:xfrm>
            <a:off x="1582738" y="471488"/>
            <a:ext cx="405606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4400" dirty="0">
                <a:solidFill>
                  <a:schemeClr val="tx2"/>
                </a:solidFill>
                <a:latin typeface="Century Gothic" panose="020B0502020202020204" pitchFamily="34" charset="0"/>
                <a:cs typeface="Arial" charset="0"/>
              </a:rPr>
              <a:t>SPLIT ENTRY</a:t>
            </a:r>
            <a:endParaRPr lang="en-US" altLang="en-US" dirty="0">
              <a:solidFill>
                <a:schemeClr val="tx2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56327" name="Rectangle 3"/>
          <p:cNvSpPr>
            <a:spLocks noChangeArrowheads="1"/>
          </p:cNvSpPr>
          <p:nvPr/>
        </p:nvSpPr>
        <p:spPr bwMode="auto">
          <a:xfrm>
            <a:off x="1587500" y="1071563"/>
            <a:ext cx="26289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1600" b="1" dirty="0">
                <a:latin typeface="Arial" charset="0"/>
                <a:cs typeface="Arial" charset="0"/>
              </a:rPr>
              <a:t>Residential Examples</a:t>
            </a:r>
          </a:p>
        </p:txBody>
      </p:sp>
      <p:pic>
        <p:nvPicPr>
          <p:cNvPr id="56328" name="Picture 12" descr="T:\GIS_Databases\Images\Historic\OAHP\Split Entry\House_Spokane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89413"/>
            <a:ext cx="4217988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13" descr="T:\GIS_Databases\Images\Historic\OAHP\Split Entry\HouseKennewi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4038600"/>
            <a:ext cx="4348162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4" descr="T:\GIS_Databases\Images\Historic\OAHP\Split Entry\HouseRichland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457325"/>
            <a:ext cx="3967162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5" descr="T:\GIS_Databases\Images\Historic\OAHP\Split Entry\HouseSeattle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89088"/>
            <a:ext cx="457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946650" y="519113"/>
            <a:ext cx="2722563" cy="617537"/>
            <a:chOff x="4946650" y="519113"/>
            <a:chExt cx="2722563" cy="617537"/>
          </a:xfrm>
        </p:grpSpPr>
        <p:grpSp>
          <p:nvGrpSpPr>
            <p:cNvPr id="14" name="Group 33"/>
            <p:cNvGrpSpPr>
              <a:grpSpLocks/>
            </p:cNvGrpSpPr>
            <p:nvPr/>
          </p:nvGrpSpPr>
          <p:grpSpPr bwMode="auto">
            <a:xfrm>
              <a:off x="4946650" y="519113"/>
              <a:ext cx="2711450" cy="617537"/>
              <a:chOff x="5741988" y="471488"/>
              <a:chExt cx="2711450" cy="617537"/>
            </a:xfrm>
          </p:grpSpPr>
          <p:sp>
            <p:nvSpPr>
              <p:cNvPr id="16" name="Line 25"/>
              <p:cNvSpPr>
                <a:spLocks noChangeShapeType="1"/>
              </p:cNvSpPr>
              <p:nvPr/>
            </p:nvSpPr>
            <p:spPr bwMode="auto">
              <a:xfrm>
                <a:off x="5772150" y="481013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26"/>
              <p:cNvSpPr>
                <a:spLocks noChangeShapeType="1"/>
              </p:cNvSpPr>
              <p:nvPr/>
            </p:nvSpPr>
            <p:spPr bwMode="auto">
              <a:xfrm>
                <a:off x="7615238" y="471488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28"/>
              <p:cNvSpPr>
                <a:spLocks noChangeArrowheads="1"/>
              </p:cNvSpPr>
              <p:nvPr/>
            </p:nvSpPr>
            <p:spPr bwMode="auto">
              <a:xfrm>
                <a:off x="7034213" y="519113"/>
                <a:ext cx="228600" cy="45720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AutoShape 29"/>
              <p:cNvSpPr>
                <a:spLocks noChangeArrowheads="1"/>
              </p:cNvSpPr>
              <p:nvPr/>
            </p:nvSpPr>
            <p:spPr bwMode="auto">
              <a:xfrm rot="-5400000">
                <a:off x="7353300" y="284163"/>
                <a:ext cx="609600" cy="990600"/>
              </a:xfrm>
              <a:prstGeom prst="triangle">
                <a:avLst>
                  <a:gd name="adj" fmla="val 50000"/>
                </a:avLst>
              </a:prstGeom>
              <a:noFill/>
              <a:ln w="22225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Line 25"/>
              <p:cNvSpPr>
                <a:spLocks noChangeShapeType="1"/>
              </p:cNvSpPr>
              <p:nvPr/>
            </p:nvSpPr>
            <p:spPr bwMode="auto">
              <a:xfrm>
                <a:off x="5741988" y="1063625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utoShape 29"/>
              <p:cNvSpPr>
                <a:spLocks noChangeArrowheads="1"/>
              </p:cNvSpPr>
              <p:nvPr/>
            </p:nvSpPr>
            <p:spPr bwMode="auto">
              <a:xfrm rot="5400000">
                <a:off x="6348413" y="288925"/>
                <a:ext cx="609600" cy="990600"/>
              </a:xfrm>
              <a:prstGeom prst="triangle">
                <a:avLst>
                  <a:gd name="adj" fmla="val 50000"/>
                </a:avLst>
              </a:prstGeom>
              <a:noFill/>
              <a:ln w="22225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>
              <a:off x="6831013" y="1136650"/>
              <a:ext cx="838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7975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6248400" y="6484938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House</a:t>
            </a:r>
            <a:r>
              <a:rPr lang="en-US" altLang="en-US" sz="1200" dirty="0">
                <a:latin typeface="Arial" charset="0"/>
              </a:rPr>
              <a:t>  Kirkland, c.1971 </a:t>
            </a:r>
          </a:p>
        </p:txBody>
      </p:sp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4572000" y="3641725"/>
            <a:ext cx="2819400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House</a:t>
            </a:r>
            <a:r>
              <a:rPr lang="en-US" altLang="en-US" sz="1200" dirty="0">
                <a:latin typeface="Arial" charset="0"/>
              </a:rPr>
              <a:t>  Ellensburg, c.1969 </a:t>
            </a:r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228600" y="3733800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House</a:t>
            </a:r>
            <a:r>
              <a:rPr lang="en-US" altLang="en-US" sz="1200" dirty="0">
                <a:latin typeface="Arial" charset="0"/>
              </a:rPr>
              <a:t>  SeaTac, c.1968 </a:t>
            </a:r>
          </a:p>
        </p:txBody>
      </p:sp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134938" y="6473825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 b="1" dirty="0">
                <a:latin typeface="Arial" charset="0"/>
              </a:rPr>
              <a:t>House</a:t>
            </a:r>
            <a:r>
              <a:rPr lang="en-US" altLang="en-US" sz="1200" dirty="0">
                <a:latin typeface="Arial" charset="0"/>
              </a:rPr>
              <a:t>  Bellevue, c.1968</a:t>
            </a:r>
          </a:p>
        </p:txBody>
      </p:sp>
      <p:sp>
        <p:nvSpPr>
          <p:cNvPr id="57350" name="Rectangle 3"/>
          <p:cNvSpPr>
            <a:spLocks noChangeArrowheads="1"/>
          </p:cNvSpPr>
          <p:nvPr/>
        </p:nvSpPr>
        <p:spPr bwMode="auto">
          <a:xfrm>
            <a:off x="1582738" y="471488"/>
            <a:ext cx="405606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4400" dirty="0">
                <a:solidFill>
                  <a:schemeClr val="tx2"/>
                </a:solidFill>
                <a:latin typeface="Century Gothic" panose="020B0502020202020204" pitchFamily="34" charset="0"/>
                <a:cs typeface="Arial" charset="0"/>
              </a:rPr>
              <a:t>SPLIT ENTRY</a:t>
            </a:r>
            <a:endParaRPr lang="en-US" altLang="en-US" dirty="0">
              <a:solidFill>
                <a:schemeClr val="tx2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57351" name="Rectangle 3"/>
          <p:cNvSpPr>
            <a:spLocks noChangeArrowheads="1"/>
          </p:cNvSpPr>
          <p:nvPr/>
        </p:nvSpPr>
        <p:spPr bwMode="auto">
          <a:xfrm>
            <a:off x="1587500" y="1071563"/>
            <a:ext cx="26289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1600" b="1" dirty="0">
                <a:latin typeface="Arial" charset="0"/>
                <a:cs typeface="Arial" charset="0"/>
              </a:rPr>
              <a:t>Residential Examples</a:t>
            </a:r>
          </a:p>
        </p:txBody>
      </p:sp>
      <p:pic>
        <p:nvPicPr>
          <p:cNvPr id="57352" name="Picture 2" descr="T:\GIS_Databases\Images\Historic\OAHP\Split Entry\SureyDowns_Bellevue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13200"/>
            <a:ext cx="373380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4" descr="T:\GIS_Databases\Images\Historic\OAHP\Split Entry\HouseEllensbu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2063"/>
            <a:ext cx="4440238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5" descr="T:\GIS_Databases\Images\Historic\OAHP\Split Entry\4603_s_182ndSt_Seatac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19250"/>
            <a:ext cx="39878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946650" y="519113"/>
            <a:ext cx="2722563" cy="617537"/>
            <a:chOff x="4946650" y="519113"/>
            <a:chExt cx="2722563" cy="617537"/>
          </a:xfrm>
        </p:grpSpPr>
        <p:grpSp>
          <p:nvGrpSpPr>
            <p:cNvPr id="14" name="Group 33"/>
            <p:cNvGrpSpPr>
              <a:grpSpLocks/>
            </p:cNvGrpSpPr>
            <p:nvPr/>
          </p:nvGrpSpPr>
          <p:grpSpPr bwMode="auto">
            <a:xfrm>
              <a:off x="4946650" y="519113"/>
              <a:ext cx="2711450" cy="617537"/>
              <a:chOff x="5741988" y="471488"/>
              <a:chExt cx="2711450" cy="617537"/>
            </a:xfrm>
          </p:grpSpPr>
          <p:sp>
            <p:nvSpPr>
              <p:cNvPr id="16" name="Line 25"/>
              <p:cNvSpPr>
                <a:spLocks noChangeShapeType="1"/>
              </p:cNvSpPr>
              <p:nvPr/>
            </p:nvSpPr>
            <p:spPr bwMode="auto">
              <a:xfrm>
                <a:off x="5772150" y="481013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Line 26"/>
              <p:cNvSpPr>
                <a:spLocks noChangeShapeType="1"/>
              </p:cNvSpPr>
              <p:nvPr/>
            </p:nvSpPr>
            <p:spPr bwMode="auto">
              <a:xfrm>
                <a:off x="7615238" y="471488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28"/>
              <p:cNvSpPr>
                <a:spLocks noChangeArrowheads="1"/>
              </p:cNvSpPr>
              <p:nvPr/>
            </p:nvSpPr>
            <p:spPr bwMode="auto">
              <a:xfrm>
                <a:off x="7034213" y="519113"/>
                <a:ext cx="228600" cy="45720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AutoShape 29"/>
              <p:cNvSpPr>
                <a:spLocks noChangeArrowheads="1"/>
              </p:cNvSpPr>
              <p:nvPr/>
            </p:nvSpPr>
            <p:spPr bwMode="auto">
              <a:xfrm rot="-5400000">
                <a:off x="7353300" y="284163"/>
                <a:ext cx="609600" cy="990600"/>
              </a:xfrm>
              <a:prstGeom prst="triangle">
                <a:avLst>
                  <a:gd name="adj" fmla="val 50000"/>
                </a:avLst>
              </a:prstGeom>
              <a:noFill/>
              <a:ln w="22225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Line 25"/>
              <p:cNvSpPr>
                <a:spLocks noChangeShapeType="1"/>
              </p:cNvSpPr>
              <p:nvPr/>
            </p:nvSpPr>
            <p:spPr bwMode="auto">
              <a:xfrm>
                <a:off x="5741988" y="1063625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AutoShape 29"/>
              <p:cNvSpPr>
                <a:spLocks noChangeArrowheads="1"/>
              </p:cNvSpPr>
              <p:nvPr/>
            </p:nvSpPr>
            <p:spPr bwMode="auto">
              <a:xfrm rot="5400000">
                <a:off x="6348413" y="288925"/>
                <a:ext cx="609600" cy="990600"/>
              </a:xfrm>
              <a:prstGeom prst="triangle">
                <a:avLst>
                  <a:gd name="adj" fmla="val 50000"/>
                </a:avLst>
              </a:prstGeom>
              <a:noFill/>
              <a:ln w="22225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>
              <a:off x="6831013" y="1136650"/>
              <a:ext cx="838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8178" name="Picture 2" descr="T:\GIS_Databases\Images\Historic\OAHP\Split Entry\House_Kirkland (6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1525" y="3971926"/>
            <a:ext cx="4382956" cy="250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00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1582738" y="471488"/>
            <a:ext cx="405606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4400" dirty="0">
                <a:solidFill>
                  <a:schemeClr val="tx2"/>
                </a:solidFill>
                <a:latin typeface="Century Gothic" panose="020B0502020202020204" pitchFamily="34" charset="0"/>
                <a:cs typeface="Arial" charset="0"/>
              </a:rPr>
              <a:t>SPLIT ENTRY</a:t>
            </a:r>
            <a:endParaRPr lang="en-US" altLang="en-US" dirty="0">
              <a:solidFill>
                <a:schemeClr val="tx2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587500" y="1071563"/>
            <a:ext cx="33893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1600" b="1" dirty="0">
                <a:latin typeface="Arial" charset="0"/>
                <a:cs typeface="Arial" charset="0"/>
              </a:rPr>
              <a:t>Tudor | Spanish Examples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177800" y="3815821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FFFFFF"/>
                </a:solidFill>
                <a:latin typeface="Arial" charset="0"/>
              </a:rPr>
              <a:t>House</a:t>
            </a:r>
            <a:r>
              <a:rPr lang="en-US" altLang="en-US" sz="1200" dirty="0">
                <a:solidFill>
                  <a:srgbClr val="FFFFFF"/>
                </a:solidFill>
                <a:latin typeface="Arial" charset="0"/>
              </a:rPr>
              <a:t>  Kent, c.1969 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6152257" y="6515161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FFFFFF"/>
                </a:solidFill>
                <a:latin typeface="Arial" charset="0"/>
              </a:rPr>
              <a:t>House</a:t>
            </a:r>
            <a:r>
              <a:rPr lang="en-US" altLang="en-US" sz="1200" dirty="0">
                <a:solidFill>
                  <a:srgbClr val="FFFFFF"/>
                </a:solidFill>
                <a:latin typeface="Arial" charset="0"/>
              </a:rPr>
              <a:t>  Redmond, c.1973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946650" y="519113"/>
            <a:ext cx="2722563" cy="617537"/>
            <a:chOff x="4946650" y="519113"/>
            <a:chExt cx="2722563" cy="617537"/>
          </a:xfrm>
        </p:grpSpPr>
        <p:grpSp>
          <p:nvGrpSpPr>
            <p:cNvPr id="16" name="Group 33"/>
            <p:cNvGrpSpPr>
              <a:grpSpLocks/>
            </p:cNvGrpSpPr>
            <p:nvPr/>
          </p:nvGrpSpPr>
          <p:grpSpPr bwMode="auto">
            <a:xfrm>
              <a:off x="4946650" y="519113"/>
              <a:ext cx="2711450" cy="617537"/>
              <a:chOff x="5741988" y="471488"/>
              <a:chExt cx="2711450" cy="617537"/>
            </a:xfrm>
          </p:grpSpPr>
          <p:sp>
            <p:nvSpPr>
              <p:cNvPr id="18" name="Line 25"/>
              <p:cNvSpPr>
                <a:spLocks noChangeShapeType="1"/>
              </p:cNvSpPr>
              <p:nvPr/>
            </p:nvSpPr>
            <p:spPr bwMode="auto">
              <a:xfrm>
                <a:off x="5772150" y="481013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6"/>
              <p:cNvSpPr>
                <a:spLocks noChangeShapeType="1"/>
              </p:cNvSpPr>
              <p:nvPr/>
            </p:nvSpPr>
            <p:spPr bwMode="auto">
              <a:xfrm>
                <a:off x="7615238" y="471488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28"/>
              <p:cNvSpPr>
                <a:spLocks noChangeArrowheads="1"/>
              </p:cNvSpPr>
              <p:nvPr/>
            </p:nvSpPr>
            <p:spPr bwMode="auto">
              <a:xfrm>
                <a:off x="7034213" y="519113"/>
                <a:ext cx="228600" cy="45720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AutoShape 29"/>
              <p:cNvSpPr>
                <a:spLocks noChangeArrowheads="1"/>
              </p:cNvSpPr>
              <p:nvPr/>
            </p:nvSpPr>
            <p:spPr bwMode="auto">
              <a:xfrm rot="-5400000">
                <a:off x="7353300" y="284163"/>
                <a:ext cx="609600" cy="990600"/>
              </a:xfrm>
              <a:prstGeom prst="triangle">
                <a:avLst>
                  <a:gd name="adj" fmla="val 50000"/>
                </a:avLst>
              </a:prstGeom>
              <a:noFill/>
              <a:ln w="22225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Line 25"/>
              <p:cNvSpPr>
                <a:spLocks noChangeShapeType="1"/>
              </p:cNvSpPr>
              <p:nvPr/>
            </p:nvSpPr>
            <p:spPr bwMode="auto">
              <a:xfrm>
                <a:off x="5741988" y="1063625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AutoShape 29"/>
              <p:cNvSpPr>
                <a:spLocks noChangeArrowheads="1"/>
              </p:cNvSpPr>
              <p:nvPr/>
            </p:nvSpPr>
            <p:spPr bwMode="auto">
              <a:xfrm rot="5400000">
                <a:off x="6348413" y="288925"/>
                <a:ext cx="609600" cy="990600"/>
              </a:xfrm>
              <a:prstGeom prst="triangle">
                <a:avLst>
                  <a:gd name="adj" fmla="val 50000"/>
                </a:avLst>
              </a:prstGeom>
              <a:noFill/>
              <a:ln w="22225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Line 27"/>
            <p:cNvSpPr>
              <a:spLocks noChangeShapeType="1"/>
            </p:cNvSpPr>
            <p:nvPr/>
          </p:nvSpPr>
          <p:spPr bwMode="auto">
            <a:xfrm>
              <a:off x="6831013" y="1136650"/>
              <a:ext cx="838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5948362" y="3780559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FFFFFF"/>
                </a:solidFill>
                <a:latin typeface="Arial" charset="0"/>
              </a:rPr>
              <a:t>House</a:t>
            </a:r>
            <a:r>
              <a:rPr lang="en-US" altLang="en-US" sz="1200" dirty="0">
                <a:solidFill>
                  <a:srgbClr val="FFFFFF"/>
                </a:solidFill>
                <a:latin typeface="Arial" charset="0"/>
              </a:rPr>
              <a:t>  Olympia, c.1975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114712" y="6455239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FFFFFF"/>
                </a:solidFill>
                <a:latin typeface="Arial" charset="0"/>
              </a:rPr>
              <a:t>House</a:t>
            </a:r>
            <a:r>
              <a:rPr lang="en-US" altLang="en-US" sz="1200" dirty="0">
                <a:solidFill>
                  <a:srgbClr val="FFFFFF"/>
                </a:solidFill>
                <a:latin typeface="Arial" charset="0"/>
              </a:rPr>
              <a:t>, Renton, c.1968 </a:t>
            </a:r>
          </a:p>
        </p:txBody>
      </p:sp>
      <p:pic>
        <p:nvPicPr>
          <p:cNvPr id="176131" name="Picture 3" descr="T:\GIS_Databases\Images\Historic\OAHP\Split Entry\11526+SE234thPl_Kent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801" y="1409700"/>
            <a:ext cx="3708400" cy="237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3" name="Picture 5" descr="T:\GIS_Databases\Images\Historic\OAHP\Split Entry\16427_132ndPlSE_Renton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801" y="4173875"/>
            <a:ext cx="3810000" cy="228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5" name="Picture 7" descr="T:\GIS_Databases\Images\Historic\OAHP\Split Entry\HouseOlympia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5800" y="1465561"/>
            <a:ext cx="4456807" cy="23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6" name="Picture 8" descr="T:\GIS_Databases\Images\Historic\OAHP\Split Entry\9839_138thAve_Redmon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9031" y="4092046"/>
            <a:ext cx="4812626" cy="24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069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1582738" y="471488"/>
            <a:ext cx="405606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4400" dirty="0">
                <a:solidFill>
                  <a:schemeClr val="tx2"/>
                </a:solidFill>
                <a:latin typeface="Century Gothic" panose="020B0502020202020204" pitchFamily="34" charset="0"/>
                <a:cs typeface="Arial" charset="0"/>
              </a:rPr>
              <a:t>SPLIT ENTRY</a:t>
            </a:r>
            <a:endParaRPr lang="en-US" altLang="en-US" dirty="0">
              <a:solidFill>
                <a:schemeClr val="tx2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587500" y="1071563"/>
            <a:ext cx="32178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altLang="en-US" sz="1600" b="1" dirty="0">
                <a:latin typeface="Arial" charset="0"/>
                <a:cs typeface="Arial" charset="0"/>
              </a:rPr>
              <a:t>Early American Examples</a:t>
            </a:r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auto">
          <a:xfrm>
            <a:off x="177800" y="3815821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FFFFFF"/>
                </a:solidFill>
                <a:latin typeface="Arial" charset="0"/>
              </a:rPr>
              <a:t>House</a:t>
            </a:r>
            <a:r>
              <a:rPr lang="en-US" altLang="en-US" sz="1200" dirty="0">
                <a:solidFill>
                  <a:srgbClr val="FFFFFF"/>
                </a:solidFill>
                <a:latin typeface="Arial" charset="0"/>
              </a:rPr>
              <a:t>  Kirkland, c.1970 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6172200" y="6486647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FFFFFF"/>
                </a:solidFill>
                <a:latin typeface="Arial" charset="0"/>
              </a:rPr>
              <a:t>House</a:t>
            </a:r>
            <a:r>
              <a:rPr lang="en-US" altLang="en-US" sz="1200" dirty="0">
                <a:solidFill>
                  <a:srgbClr val="FFFFFF"/>
                </a:solidFill>
                <a:latin typeface="Arial" charset="0"/>
              </a:rPr>
              <a:t>  Shoreline, 1961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946650" y="519113"/>
            <a:ext cx="2722563" cy="617537"/>
            <a:chOff x="4946650" y="519113"/>
            <a:chExt cx="2722563" cy="617537"/>
          </a:xfrm>
        </p:grpSpPr>
        <p:grpSp>
          <p:nvGrpSpPr>
            <p:cNvPr id="16" name="Group 33"/>
            <p:cNvGrpSpPr>
              <a:grpSpLocks/>
            </p:cNvGrpSpPr>
            <p:nvPr/>
          </p:nvGrpSpPr>
          <p:grpSpPr bwMode="auto">
            <a:xfrm>
              <a:off x="4946650" y="519113"/>
              <a:ext cx="2711450" cy="617537"/>
              <a:chOff x="5741988" y="471488"/>
              <a:chExt cx="2711450" cy="617537"/>
            </a:xfrm>
          </p:grpSpPr>
          <p:sp>
            <p:nvSpPr>
              <p:cNvPr id="18" name="Line 25"/>
              <p:cNvSpPr>
                <a:spLocks noChangeShapeType="1"/>
              </p:cNvSpPr>
              <p:nvPr/>
            </p:nvSpPr>
            <p:spPr bwMode="auto">
              <a:xfrm>
                <a:off x="5772150" y="481013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Line 26"/>
              <p:cNvSpPr>
                <a:spLocks noChangeShapeType="1"/>
              </p:cNvSpPr>
              <p:nvPr/>
            </p:nvSpPr>
            <p:spPr bwMode="auto">
              <a:xfrm>
                <a:off x="7615238" y="471488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28"/>
              <p:cNvSpPr>
                <a:spLocks noChangeArrowheads="1"/>
              </p:cNvSpPr>
              <p:nvPr/>
            </p:nvSpPr>
            <p:spPr bwMode="auto">
              <a:xfrm>
                <a:off x="7034213" y="519113"/>
                <a:ext cx="228600" cy="45720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AutoShape 29"/>
              <p:cNvSpPr>
                <a:spLocks noChangeArrowheads="1"/>
              </p:cNvSpPr>
              <p:nvPr/>
            </p:nvSpPr>
            <p:spPr bwMode="auto">
              <a:xfrm rot="-5400000">
                <a:off x="7353300" y="284163"/>
                <a:ext cx="609600" cy="990600"/>
              </a:xfrm>
              <a:prstGeom prst="triangle">
                <a:avLst>
                  <a:gd name="adj" fmla="val 50000"/>
                </a:avLst>
              </a:prstGeom>
              <a:noFill/>
              <a:ln w="22225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Line 25"/>
              <p:cNvSpPr>
                <a:spLocks noChangeShapeType="1"/>
              </p:cNvSpPr>
              <p:nvPr/>
            </p:nvSpPr>
            <p:spPr bwMode="auto">
              <a:xfrm>
                <a:off x="5741988" y="1063625"/>
                <a:ext cx="8382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AutoShape 29"/>
              <p:cNvSpPr>
                <a:spLocks noChangeArrowheads="1"/>
              </p:cNvSpPr>
              <p:nvPr/>
            </p:nvSpPr>
            <p:spPr bwMode="auto">
              <a:xfrm rot="5400000">
                <a:off x="6348413" y="288925"/>
                <a:ext cx="609600" cy="990600"/>
              </a:xfrm>
              <a:prstGeom prst="triangle">
                <a:avLst>
                  <a:gd name="adj" fmla="val 50000"/>
                </a:avLst>
              </a:prstGeom>
              <a:noFill/>
              <a:ln w="22225">
                <a:solidFill>
                  <a:srgbClr val="FFFF00"/>
                </a:solidFill>
                <a:prstDash val="sysDot"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Line 27"/>
            <p:cNvSpPr>
              <a:spLocks noChangeShapeType="1"/>
            </p:cNvSpPr>
            <p:nvPr/>
          </p:nvSpPr>
          <p:spPr bwMode="auto">
            <a:xfrm>
              <a:off x="6831013" y="1136650"/>
              <a:ext cx="8382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5948362" y="3780559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FFFFFF"/>
                </a:solidFill>
                <a:latin typeface="Arial" charset="0"/>
              </a:rPr>
              <a:t>House</a:t>
            </a:r>
            <a:r>
              <a:rPr lang="en-US" altLang="en-US" sz="1200" dirty="0">
                <a:solidFill>
                  <a:srgbClr val="FFFFFF"/>
                </a:solidFill>
                <a:latin typeface="Arial" charset="0"/>
              </a:rPr>
              <a:t>  Federal Way, c.1975</a:t>
            </a:r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114712" y="6455239"/>
            <a:ext cx="2819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 dirty="0">
                <a:solidFill>
                  <a:srgbClr val="FFFFFF"/>
                </a:solidFill>
                <a:latin typeface="Arial" charset="0"/>
              </a:rPr>
              <a:t>House</a:t>
            </a:r>
            <a:r>
              <a:rPr lang="en-US" altLang="en-US" sz="1200" dirty="0">
                <a:solidFill>
                  <a:srgbClr val="FFFFFF"/>
                </a:solidFill>
                <a:latin typeface="Arial" charset="0"/>
              </a:rPr>
              <a:t>, Olympia , c.1967 </a:t>
            </a:r>
          </a:p>
        </p:txBody>
      </p:sp>
      <p:pic>
        <p:nvPicPr>
          <p:cNvPr id="176132" name="Picture 4" descr="T:\GIS_Databases\Images\Historic\OAHP\Split Entry\14524BurkeAveN_Shorelin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600" y="4162486"/>
            <a:ext cx="3810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4" name="Picture 6" descr="T:\GIS_Databases\Images\Historic\OAHP\Split Entry\2406se325thSt_FederalWay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26763" y="1438275"/>
            <a:ext cx="4636237" cy="234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1" y="4246105"/>
            <a:ext cx="4627563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7156" name="Picture 4" descr="T:\GIS_Databases\Images\Historic\OAHP\Split Entry\House_KingsgateNeighborhood_Kirkland (2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801" y="1470163"/>
            <a:ext cx="3726656" cy="234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 descr="T:\GIS_Databases\Images\Historic\OAHP\Colonial\Geo WA Like\mount-vernon-morning-2016-shenk-sized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38424" y="2963272"/>
            <a:ext cx="3324225" cy="170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26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9557</TotalTime>
  <Words>265</Words>
  <Application>Microsoft Office PowerPoint</Application>
  <PresentationFormat>On-screen Show (4:3)</PresentationFormat>
  <Paragraphs>49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Century Gothic</vt:lpstr>
      <vt:lpstr>Times New Roman</vt:lpstr>
      <vt:lpstr>Wingdings</vt:lpstr>
      <vt:lpstr>Perspective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Houser, Michael (DAHP)</dc:creator>
  <cp:lastModifiedBy>Houser, Michael (DAHP)</cp:lastModifiedBy>
  <cp:revision>168</cp:revision>
  <dcterms:created xsi:type="dcterms:W3CDTF">2017-02-08T01:14:25Z</dcterms:created>
  <dcterms:modified xsi:type="dcterms:W3CDTF">2024-07-29T17:58:15Z</dcterms:modified>
</cp:coreProperties>
</file>